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567" r:id="rId2"/>
    <p:sldId id="2147310898" r:id="rId3"/>
    <p:sldId id="597" r:id="rId4"/>
    <p:sldId id="569" r:id="rId5"/>
    <p:sldId id="572" r:id="rId6"/>
    <p:sldId id="576" r:id="rId7"/>
    <p:sldId id="577" r:id="rId8"/>
    <p:sldId id="578" r:id="rId9"/>
    <p:sldId id="579" r:id="rId10"/>
    <p:sldId id="580" r:id="rId11"/>
    <p:sldId id="2147310996" r:id="rId12"/>
    <p:sldId id="2147310997" r:id="rId13"/>
    <p:sldId id="2147310998" r:id="rId14"/>
    <p:sldId id="2147310999" r:id="rId15"/>
    <p:sldId id="2147310900" r:id="rId16"/>
    <p:sldId id="568" r:id="rId17"/>
    <p:sldId id="586" r:id="rId18"/>
    <p:sldId id="2147311024" r:id="rId19"/>
    <p:sldId id="588" r:id="rId20"/>
    <p:sldId id="585" r:id="rId21"/>
    <p:sldId id="626" r:id="rId22"/>
    <p:sldId id="2147310901" r:id="rId23"/>
    <p:sldId id="2147311025" r:id="rId24"/>
    <p:sldId id="2147311026" r:id="rId25"/>
    <p:sldId id="615" r:id="rId26"/>
    <p:sldId id="616" r:id="rId27"/>
    <p:sldId id="617" r:id="rId28"/>
    <p:sldId id="625" r:id="rId29"/>
    <p:sldId id="2147310937" r:id="rId30"/>
    <p:sldId id="618" r:id="rId31"/>
    <p:sldId id="627" r:id="rId32"/>
    <p:sldId id="628" r:id="rId33"/>
    <p:sldId id="619" r:id="rId34"/>
    <p:sldId id="620" r:id="rId35"/>
    <p:sldId id="621" r:id="rId36"/>
    <p:sldId id="622" r:id="rId37"/>
    <p:sldId id="623" r:id="rId38"/>
    <p:sldId id="624" r:id="rId39"/>
    <p:sldId id="581" r:id="rId40"/>
    <p:sldId id="582" r:id="rId41"/>
    <p:sldId id="583" r:id="rId42"/>
    <p:sldId id="589" r:id="rId43"/>
    <p:sldId id="590" r:id="rId44"/>
    <p:sldId id="596" r:id="rId45"/>
    <p:sldId id="584" r:id="rId46"/>
    <p:sldId id="595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MAM Intro" id="{E76A82AB-1609-8443-8C2C-B519F9A7EAF5}">
          <p14:sldIdLst>
            <p14:sldId id="567"/>
            <p14:sldId id="2147310898"/>
            <p14:sldId id="597"/>
          </p14:sldIdLst>
        </p14:section>
        <p14:section name="Start" id="{33EFA3B8-5082-5047-84E9-1B1AE07BD6C2}">
          <p14:sldIdLst/>
        </p14:section>
        <p14:section name="EMAM Platform" id="{0B59E161-796B-BD41-8DA2-1987BCEF79CC}">
          <p14:sldIdLst>
            <p14:sldId id="569"/>
            <p14:sldId id="572"/>
            <p14:sldId id="576"/>
            <p14:sldId id="577"/>
            <p14:sldId id="578"/>
            <p14:sldId id="579"/>
            <p14:sldId id="580"/>
            <p14:sldId id="2147310996"/>
            <p14:sldId id="2147310997"/>
            <p14:sldId id="2147310998"/>
            <p14:sldId id="2147310999"/>
          </p14:sldIdLst>
        </p14:section>
        <p14:section name="Deployment" id="{696822C3-ECAF-C040-B3BB-37A3922733A3}">
          <p14:sldIdLst>
            <p14:sldId id="2147310900"/>
            <p14:sldId id="568"/>
            <p14:sldId id="586"/>
            <p14:sldId id="2147311024"/>
            <p14:sldId id="588"/>
            <p14:sldId id="585"/>
            <p14:sldId id="626"/>
            <p14:sldId id="2147310901"/>
            <p14:sldId id="2147311025"/>
            <p14:sldId id="2147311026"/>
          </p14:sldIdLst>
        </p14:section>
        <p14:section name="eMAM Director UI" id="{4B7A4C7C-A317-5E4F-B402-4978993FAB9A}">
          <p14:sldIdLst>
            <p14:sldId id="615"/>
            <p14:sldId id="616"/>
            <p14:sldId id="617"/>
            <p14:sldId id="625"/>
            <p14:sldId id="2147310937"/>
            <p14:sldId id="618"/>
            <p14:sldId id="627"/>
            <p14:sldId id="628"/>
            <p14:sldId id="619"/>
            <p14:sldId id="620"/>
            <p14:sldId id="621"/>
            <p14:sldId id="622"/>
            <p14:sldId id="623"/>
            <p14:sldId id="624"/>
          </p14:sldIdLst>
        </p14:section>
        <p14:section name="Bundled Price" id="{F0A9B35F-069F-CE40-96D7-B66D560AA67E}">
          <p14:sldIdLst>
            <p14:sldId id="581"/>
            <p14:sldId id="582"/>
            <p14:sldId id="583"/>
            <p14:sldId id="589"/>
            <p14:sldId id="590"/>
            <p14:sldId id="596"/>
          </p14:sldIdLst>
        </p14:section>
        <p14:section name="EMAM Features" id="{AF91FA90-9E00-0B44-A99F-B26ECE54CAD9}">
          <p14:sldIdLst>
            <p14:sldId id="584"/>
            <p14:sldId id="5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B70C0"/>
    <a:srgbClr val="00196E"/>
    <a:srgbClr val="383838"/>
    <a:srgbClr val="1869B7"/>
    <a:srgbClr val="F2D9BC"/>
    <a:srgbClr val="376B8A"/>
    <a:srgbClr val="F55557"/>
    <a:srgbClr val="196BB9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/>
    <p:restoredTop sz="94966"/>
  </p:normalViewPr>
  <p:slideViewPr>
    <p:cSldViewPr snapToGrid="0" showGuides="1">
      <p:cViewPr varScale="1">
        <p:scale>
          <a:sx n="74" d="100"/>
          <a:sy n="74" d="100"/>
        </p:scale>
        <p:origin x="955" y="72"/>
      </p:cViewPr>
      <p:guideLst>
        <p:guide orient="horz" pos="2184"/>
        <p:guide pos="3840"/>
      </p:guideLst>
    </p:cSldViewPr>
  </p:slideViewPr>
  <p:outlineViewPr>
    <p:cViewPr>
      <p:scale>
        <a:sx n="33" d="100"/>
        <a:sy n="33" d="100"/>
      </p:scale>
      <p:origin x="0" y="-2069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110726-73DE-6A4C-AE9E-1B0DFCD3B606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1BB41C-9620-AA4C-AA79-7033A9A06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261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0475C-9F78-AC24-83E9-FE77B21AD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BA1D50-0178-EC0E-0833-EBD5826371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079998-90DE-E4F1-FC9A-CBD5A86FB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BAE9-10C6-C245-8665-E2DCD62F8743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5D248-D10D-9745-3877-23D3F6EB7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C9FA0-6C3B-7D01-BFA4-FB0076261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93F66-28B7-5F4A-AEB4-374A30B7D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244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F43A2-7E86-F96B-0BB6-FEEFC9DB6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5CB22-19F3-A47E-65DE-B8600B521C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918A08-23B0-8366-B2B2-B29CD1ABF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BAE9-10C6-C245-8665-E2DCD62F8743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00895-38ED-61B6-4252-331A3A722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D8C3F-68DD-AE54-9EB2-CA03DD4F2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93F66-28B7-5F4A-AEB4-374A30B7D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299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5F855A-E916-C7AC-F059-85571F3540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045CD2-0E7D-97D0-070B-FCA76D4046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AEF2F-56C1-0458-E956-0076ADE71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BAE9-10C6-C245-8665-E2DCD62F8743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02EDF8-DC36-6661-F2E1-88515355B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C109B6-EEB3-1D01-6AB9-077C6A22A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93F66-28B7-5F4A-AEB4-374A30B7D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01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0D1E6-CECD-40E8-42C4-9BD2F93BD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AFC4F-6CC8-ADC6-0DBA-4175C9559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094531-26A8-B402-B060-15D94CBA4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BAE9-10C6-C245-8665-E2DCD62F8743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A2C6-92D3-D1CC-57A8-8E02C18BA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3199D-782C-56F8-5387-EA4854193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93F66-28B7-5F4A-AEB4-374A30B7D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641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DF03A-2E6A-4AA7-9740-480E3673A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324A43-5E41-FBFC-4966-F0E541A31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44357-A776-7BEB-F9AE-6BCE4D707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BAE9-10C6-C245-8665-E2DCD62F8743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6DDFE-9E65-FD03-EAC6-D1A540692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821933-F1D2-8ABB-42A6-943152624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93F66-28B7-5F4A-AEB4-374A30B7D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74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34E85-EE7D-8733-7628-93C3224AF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2D8F7-DBAD-1BC4-F9FF-43DE58820C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D22CE7-4B43-6CA7-1D37-B6179FB00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C25275-D3BD-5525-B705-0A2EADE0D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BAE9-10C6-C245-8665-E2DCD62F8743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EDCCE7-CA42-4924-E631-5C7D110D9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26A308-1A8A-5465-D656-19B931ED0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93F66-28B7-5F4A-AEB4-374A30B7D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561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BC9C1-546F-4D14-30FB-4B8504FAF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C377C-502B-1EBB-5216-CF2285299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544160-1F61-7305-DCF9-2E7B5C71C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F687B8-2BE3-F53C-55A0-D9D0181FC8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D8E281-9D7A-27D2-DE0B-9F8509484B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C2D6BF-3306-182B-86FF-8FD0EE83A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BAE9-10C6-C245-8665-E2DCD62F8743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0991FE-4A49-F332-41E5-EAECD8C10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A00877-96C7-34DE-9FFE-FD0238BA0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93F66-28B7-5F4A-AEB4-374A30B7D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743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AFE6D-0A6B-2037-756D-4D89E9034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997FE2-0594-F074-2535-D5B933FEB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BAE9-10C6-C245-8665-E2DCD62F8743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E7E4F0-73B2-F890-90BF-5B48DC981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43A76-F655-3DC6-00B8-B7E530446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93F66-28B7-5F4A-AEB4-374A30B7D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3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86CD02-1C7A-F69F-802D-0267BD18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BAE9-10C6-C245-8665-E2DCD62F8743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CC5793-EABF-4F3C-6ADF-FB2843F7E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036A12-B083-FA25-A56B-759C34F1F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93F66-28B7-5F4A-AEB4-374A30B7D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82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1EF97-33FF-6514-AFBA-9CF13D874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CE9F0-A541-7B5D-47FC-B6F5CF291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060263-1C33-DC19-2464-F91436124E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579DA2-6BD6-C6B6-5D21-40C86F7A0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BAE9-10C6-C245-8665-E2DCD62F8743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934049-03C3-7642-8601-8047B6CB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3F6BB7-A260-F886-555E-B354819EE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93F66-28B7-5F4A-AEB4-374A30B7D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047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581FD-489A-B31E-F36E-7EB558FA4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C230D8-3DAC-109F-99DA-082D7811FD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705BF-CD11-1615-C762-40A71FEA0E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AAA494-A2A1-0475-47E4-AFEE2708B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BAE9-10C6-C245-8665-E2DCD62F8743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2F52EB-5BDE-801B-889A-6D5A970DF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BC83A8-2595-E123-B437-2397D5D90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93F66-28B7-5F4A-AEB4-374A30B7D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03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002061"/>
            </a:gs>
            <a:gs pos="48000">
              <a:srgbClr val="002060"/>
            </a:gs>
            <a:gs pos="100000">
              <a:srgbClr val="0070C0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D24F31-B389-D5BA-FB38-80B97C07D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99BCDA-BD3B-0ECC-92F9-7A99AE2F79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4D5A01-60BD-0933-4AA2-4C91F946BC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6BAE9-10C6-C245-8665-E2DCD62F8743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50DAF-AF0C-F582-DB07-636A17F6FB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5056E-E17E-CF8B-54A6-FB888667E5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93F66-28B7-5F4A-AEB4-374A30B7D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283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svg"/><Relationship Id="rId3" Type="http://schemas.openxmlformats.org/officeDocument/2006/relationships/slide" Target="slide4.xml"/><Relationship Id="rId7" Type="http://schemas.openxmlformats.org/officeDocument/2006/relationships/image" Target="../media/image23.svg"/><Relationship Id="rId12" Type="http://schemas.openxmlformats.org/officeDocument/2006/relationships/image" Target="../media/image5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55.svg"/><Relationship Id="rId5" Type="http://schemas.openxmlformats.org/officeDocument/2006/relationships/image" Target="../media/image21.svg"/><Relationship Id="rId10" Type="http://schemas.openxmlformats.org/officeDocument/2006/relationships/image" Target="../media/image54.png"/><Relationship Id="rId4" Type="http://schemas.openxmlformats.org/officeDocument/2006/relationships/image" Target="../media/image20.png"/><Relationship Id="rId9" Type="http://schemas.openxmlformats.org/officeDocument/2006/relationships/image" Target="../media/image5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slide" Target="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slide" Target="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slide" Target="slide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20.png"/><Relationship Id="rId3" Type="http://schemas.openxmlformats.org/officeDocument/2006/relationships/image" Target="../media/image60.png"/><Relationship Id="rId7" Type="http://schemas.openxmlformats.org/officeDocument/2006/relationships/image" Target="../media/image64.svg"/><Relationship Id="rId12" Type="http://schemas.openxmlformats.org/officeDocument/2006/relationships/slide" Target="slide4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Relationship Id="rId14" Type="http://schemas.openxmlformats.org/officeDocument/2006/relationships/image" Target="../media/image2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1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slide" Target="slide4.xml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60.png"/><Relationship Id="rId7" Type="http://schemas.openxmlformats.org/officeDocument/2006/relationships/image" Target="../media/image6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10" Type="http://schemas.openxmlformats.org/officeDocument/2006/relationships/image" Target="../media/image21.svg"/><Relationship Id="rId4" Type="http://schemas.openxmlformats.org/officeDocument/2006/relationships/image" Target="../media/image65.png"/><Relationship Id="rId9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slide" Target="slid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slide" Target="slid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21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slide" Target="slide4.xml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76.png"/><Relationship Id="rId7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slide" Target="slide4.xm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21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21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slide" Target="slide4.xml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slide" Target="slide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slide" Target="slide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slide" Target="slide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3.png"/><Relationship Id="rId7" Type="http://schemas.openxmlformats.org/officeDocument/2006/relationships/slide" Target="slide4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../media/image21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21.svg"/><Relationship Id="rId5" Type="http://schemas.openxmlformats.org/officeDocument/2006/relationships/image" Target="../media/image92.png"/><Relationship Id="rId10" Type="http://schemas.openxmlformats.org/officeDocument/2006/relationships/image" Target="../media/image20.png"/><Relationship Id="rId4" Type="http://schemas.openxmlformats.org/officeDocument/2006/relationships/image" Target="../media/image91.png"/><Relationship Id="rId9" Type="http://schemas.openxmlformats.org/officeDocument/2006/relationships/slide" Target="slide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21.svg"/><Relationship Id="rId5" Type="http://schemas.openxmlformats.org/officeDocument/2006/relationships/image" Target="../media/image98.png"/><Relationship Id="rId10" Type="http://schemas.openxmlformats.org/officeDocument/2006/relationships/image" Target="../media/image20.png"/><Relationship Id="rId4" Type="http://schemas.openxmlformats.org/officeDocument/2006/relationships/image" Target="../media/image97.png"/><Relationship Id="rId9" Type="http://schemas.openxmlformats.org/officeDocument/2006/relationships/slide" Target="slide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10" Type="http://schemas.openxmlformats.org/officeDocument/2006/relationships/image" Target="../media/image21.svg"/><Relationship Id="rId4" Type="http://schemas.openxmlformats.org/officeDocument/2006/relationships/image" Target="../media/image103.png"/><Relationship Id="rId9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slide" Target="slide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slide" Target="slide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10" Type="http://schemas.openxmlformats.org/officeDocument/2006/relationships/image" Target="../media/image21.svg"/><Relationship Id="rId4" Type="http://schemas.openxmlformats.org/officeDocument/2006/relationships/image" Target="../media/image110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" Target="slide9.xml"/><Relationship Id="rId7" Type="http://schemas.openxmlformats.org/officeDocument/2006/relationships/slide" Target="slide8.xml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slide" Target="slide7.xml"/><Relationship Id="rId4" Type="http://schemas.openxmlformats.org/officeDocument/2006/relationships/slide" Target="slide10.xml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slide" Target="slide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slide" Target="slide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slide" Target="slide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slide" Target="slide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slide" Target="slide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slide" Target="slide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1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1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svg"/><Relationship Id="rId15" Type="http://schemas.openxmlformats.org/officeDocument/2006/relationships/image" Target="../media/image23.svg"/><Relationship Id="rId10" Type="http://schemas.openxmlformats.org/officeDocument/2006/relationships/slide" Target="slide4.xml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1.sv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slide" Target="slide4.xml"/><Relationship Id="rId5" Type="http://schemas.openxmlformats.org/officeDocument/2006/relationships/image" Target="../media/image27.svg"/><Relationship Id="rId10" Type="http://schemas.openxmlformats.org/officeDocument/2006/relationships/image" Target="../media/image11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7.png"/><Relationship Id="rId3" Type="http://schemas.openxmlformats.org/officeDocument/2006/relationships/slide" Target="slide4.xml"/><Relationship Id="rId7" Type="http://schemas.openxmlformats.org/officeDocument/2006/relationships/image" Target="../media/image33.svg"/><Relationship Id="rId12" Type="http://schemas.openxmlformats.org/officeDocument/2006/relationships/image" Target="../media/image3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21.svg"/><Relationship Id="rId10" Type="http://schemas.openxmlformats.org/officeDocument/2006/relationships/image" Target="../media/image34.png"/><Relationship Id="rId4" Type="http://schemas.openxmlformats.org/officeDocument/2006/relationships/image" Target="../media/image20.png"/><Relationship Id="rId9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3.png"/><Relationship Id="rId3" Type="http://schemas.openxmlformats.org/officeDocument/2006/relationships/slide" Target="slide4.xml"/><Relationship Id="rId7" Type="http://schemas.openxmlformats.org/officeDocument/2006/relationships/image" Target="../media/image39.svg"/><Relationship Id="rId12" Type="http://schemas.openxmlformats.org/officeDocument/2006/relationships/image" Target="../media/image4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21.svg"/><Relationship Id="rId10" Type="http://schemas.openxmlformats.org/officeDocument/2006/relationships/image" Target="../media/image40.svg"/><Relationship Id="rId4" Type="http://schemas.openxmlformats.org/officeDocument/2006/relationships/image" Target="../media/image20.png"/><Relationship Id="rId9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7.svg"/><Relationship Id="rId3" Type="http://schemas.openxmlformats.org/officeDocument/2006/relationships/slide" Target="slide4.xml"/><Relationship Id="rId7" Type="http://schemas.openxmlformats.org/officeDocument/2006/relationships/image" Target="../media/image23.svg"/><Relationship Id="rId12" Type="http://schemas.openxmlformats.org/officeDocument/2006/relationships/image" Target="../media/image46.png"/><Relationship Id="rId17" Type="http://schemas.openxmlformats.org/officeDocument/2006/relationships/image" Target="../media/image51.svg"/><Relationship Id="rId2" Type="http://schemas.openxmlformats.org/officeDocument/2006/relationships/image" Target="../media/image11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45.svg"/><Relationship Id="rId5" Type="http://schemas.openxmlformats.org/officeDocument/2006/relationships/image" Target="../media/image21.svg"/><Relationship Id="rId15" Type="http://schemas.openxmlformats.org/officeDocument/2006/relationships/image" Target="../media/image49.svg"/><Relationship Id="rId10" Type="http://schemas.openxmlformats.org/officeDocument/2006/relationships/image" Target="../media/image44.png"/><Relationship Id="rId4" Type="http://schemas.openxmlformats.org/officeDocument/2006/relationships/image" Target="../media/image20.png"/><Relationship Id="rId9" Type="http://schemas.openxmlformats.org/officeDocument/2006/relationships/image" Target="../media/image39.svg"/><Relationship Id="rId1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97C8202F-B64E-1245-AD06-38B67102BC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993427"/>
            <a:ext cx="5313061" cy="2457291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29A5A11D-DC69-50D4-2369-147566BC5977}"/>
              </a:ext>
            </a:extLst>
          </p:cNvPr>
          <p:cNvSpPr/>
          <p:nvPr/>
        </p:nvSpPr>
        <p:spPr>
          <a:xfrm rot="2115862">
            <a:off x="6319062" y="1296490"/>
            <a:ext cx="5222471" cy="4027379"/>
          </a:xfrm>
          <a:custGeom>
            <a:avLst/>
            <a:gdLst>
              <a:gd name="connsiteX0" fmla="*/ 4497670 w 5222471"/>
              <a:gd name="connsiteY0" fmla="*/ 48877 h 4027379"/>
              <a:gd name="connsiteX1" fmla="*/ 4587474 w 5222471"/>
              <a:gd name="connsiteY1" fmla="*/ 11678 h 4027379"/>
              <a:gd name="connsiteX2" fmla="*/ 5095468 w 5222471"/>
              <a:gd name="connsiteY2" fmla="*/ 11678 h 4027379"/>
              <a:gd name="connsiteX3" fmla="*/ 5222471 w 5222471"/>
              <a:gd name="connsiteY3" fmla="*/ 138681 h 4027379"/>
              <a:gd name="connsiteX4" fmla="*/ 5222471 w 5222471"/>
              <a:gd name="connsiteY4" fmla="*/ 3894640 h 4027379"/>
              <a:gd name="connsiteX5" fmla="*/ 5095468 w 5222471"/>
              <a:gd name="connsiteY5" fmla="*/ 4021643 h 4027379"/>
              <a:gd name="connsiteX6" fmla="*/ 4587474 w 5222471"/>
              <a:gd name="connsiteY6" fmla="*/ 4021643 h 4027379"/>
              <a:gd name="connsiteX7" fmla="*/ 4460471 w 5222471"/>
              <a:gd name="connsiteY7" fmla="*/ 3894640 h 4027379"/>
              <a:gd name="connsiteX8" fmla="*/ 4460471 w 5222471"/>
              <a:gd name="connsiteY8" fmla="*/ 138681 h 4027379"/>
              <a:gd name="connsiteX9" fmla="*/ 4497670 w 5222471"/>
              <a:gd name="connsiteY9" fmla="*/ 48877 h 4027379"/>
              <a:gd name="connsiteX10" fmla="*/ 3603527 w 5222471"/>
              <a:gd name="connsiteY10" fmla="*/ 44984 h 4027379"/>
              <a:gd name="connsiteX11" fmla="*/ 3693332 w 5222471"/>
              <a:gd name="connsiteY11" fmla="*/ 7786 h 4027379"/>
              <a:gd name="connsiteX12" fmla="*/ 4201326 w 5222471"/>
              <a:gd name="connsiteY12" fmla="*/ 7786 h 4027379"/>
              <a:gd name="connsiteX13" fmla="*/ 4328329 w 5222471"/>
              <a:gd name="connsiteY13" fmla="*/ 134788 h 4027379"/>
              <a:gd name="connsiteX14" fmla="*/ 4328329 w 5222471"/>
              <a:gd name="connsiteY14" fmla="*/ 3890748 h 4027379"/>
              <a:gd name="connsiteX15" fmla="*/ 4201326 w 5222471"/>
              <a:gd name="connsiteY15" fmla="*/ 4017751 h 4027379"/>
              <a:gd name="connsiteX16" fmla="*/ 3693332 w 5222471"/>
              <a:gd name="connsiteY16" fmla="*/ 4017750 h 4027379"/>
              <a:gd name="connsiteX17" fmla="*/ 3566329 w 5222471"/>
              <a:gd name="connsiteY17" fmla="*/ 3890748 h 4027379"/>
              <a:gd name="connsiteX18" fmla="*/ 3566329 w 5222471"/>
              <a:gd name="connsiteY18" fmla="*/ 134789 h 4027379"/>
              <a:gd name="connsiteX19" fmla="*/ 3603527 w 5222471"/>
              <a:gd name="connsiteY19" fmla="*/ 44984 h 4027379"/>
              <a:gd name="connsiteX20" fmla="*/ 2709385 w 5222471"/>
              <a:gd name="connsiteY20" fmla="*/ 41092 h 4027379"/>
              <a:gd name="connsiteX21" fmla="*/ 2799190 w 5222471"/>
              <a:gd name="connsiteY21" fmla="*/ 3893 h 4027379"/>
              <a:gd name="connsiteX22" fmla="*/ 3307184 w 5222471"/>
              <a:gd name="connsiteY22" fmla="*/ 3894 h 4027379"/>
              <a:gd name="connsiteX23" fmla="*/ 3434187 w 5222471"/>
              <a:gd name="connsiteY23" fmla="*/ 130896 h 4027379"/>
              <a:gd name="connsiteX24" fmla="*/ 3434187 w 5222471"/>
              <a:gd name="connsiteY24" fmla="*/ 3886855 h 4027379"/>
              <a:gd name="connsiteX25" fmla="*/ 3307183 w 5222471"/>
              <a:gd name="connsiteY25" fmla="*/ 4013858 h 4027379"/>
              <a:gd name="connsiteX26" fmla="*/ 2799189 w 5222471"/>
              <a:gd name="connsiteY26" fmla="*/ 4013858 h 4027379"/>
              <a:gd name="connsiteX27" fmla="*/ 2672187 w 5222471"/>
              <a:gd name="connsiteY27" fmla="*/ 3886855 h 4027379"/>
              <a:gd name="connsiteX28" fmla="*/ 2672187 w 5222471"/>
              <a:gd name="connsiteY28" fmla="*/ 130897 h 4027379"/>
              <a:gd name="connsiteX29" fmla="*/ 2709385 w 5222471"/>
              <a:gd name="connsiteY29" fmla="*/ 41092 h 4027379"/>
              <a:gd name="connsiteX30" fmla="*/ 1815242 w 5222471"/>
              <a:gd name="connsiteY30" fmla="*/ 37199 h 4027379"/>
              <a:gd name="connsiteX31" fmla="*/ 1905047 w 5222471"/>
              <a:gd name="connsiteY31" fmla="*/ 0 h 4027379"/>
              <a:gd name="connsiteX32" fmla="*/ 2413041 w 5222471"/>
              <a:gd name="connsiteY32" fmla="*/ 1 h 4027379"/>
              <a:gd name="connsiteX33" fmla="*/ 2540044 w 5222471"/>
              <a:gd name="connsiteY33" fmla="*/ 127003 h 4027379"/>
              <a:gd name="connsiteX34" fmla="*/ 2540044 w 5222471"/>
              <a:gd name="connsiteY34" fmla="*/ 3882962 h 4027379"/>
              <a:gd name="connsiteX35" fmla="*/ 2413041 w 5222471"/>
              <a:gd name="connsiteY35" fmla="*/ 4009965 h 4027379"/>
              <a:gd name="connsiteX36" fmla="*/ 1905047 w 5222471"/>
              <a:gd name="connsiteY36" fmla="*/ 4009965 h 4027379"/>
              <a:gd name="connsiteX37" fmla="*/ 1778044 w 5222471"/>
              <a:gd name="connsiteY37" fmla="*/ 3882962 h 4027379"/>
              <a:gd name="connsiteX38" fmla="*/ 1778044 w 5222471"/>
              <a:gd name="connsiteY38" fmla="*/ 127003 h 4027379"/>
              <a:gd name="connsiteX39" fmla="*/ 1815242 w 5222471"/>
              <a:gd name="connsiteY39" fmla="*/ 37199 h 4027379"/>
              <a:gd name="connsiteX40" fmla="*/ 936165 w 5222471"/>
              <a:gd name="connsiteY40" fmla="*/ 54612 h 4027379"/>
              <a:gd name="connsiteX41" fmla="*/ 1025970 w 5222471"/>
              <a:gd name="connsiteY41" fmla="*/ 17414 h 4027379"/>
              <a:gd name="connsiteX42" fmla="*/ 1533964 w 5222471"/>
              <a:gd name="connsiteY42" fmla="*/ 17414 h 4027379"/>
              <a:gd name="connsiteX43" fmla="*/ 1660968 w 5222471"/>
              <a:gd name="connsiteY43" fmla="*/ 144417 h 4027379"/>
              <a:gd name="connsiteX44" fmla="*/ 1660967 w 5222471"/>
              <a:gd name="connsiteY44" fmla="*/ 3900375 h 4027379"/>
              <a:gd name="connsiteX45" fmla="*/ 1533964 w 5222471"/>
              <a:gd name="connsiteY45" fmla="*/ 4027379 h 4027379"/>
              <a:gd name="connsiteX46" fmla="*/ 1025970 w 5222471"/>
              <a:gd name="connsiteY46" fmla="*/ 4027379 h 4027379"/>
              <a:gd name="connsiteX47" fmla="*/ 898967 w 5222471"/>
              <a:gd name="connsiteY47" fmla="*/ 3900376 h 4027379"/>
              <a:gd name="connsiteX48" fmla="*/ 898967 w 5222471"/>
              <a:gd name="connsiteY48" fmla="*/ 144417 h 4027379"/>
              <a:gd name="connsiteX49" fmla="*/ 936165 w 5222471"/>
              <a:gd name="connsiteY49" fmla="*/ 54612 h 4027379"/>
              <a:gd name="connsiteX50" fmla="*/ 37199 w 5222471"/>
              <a:gd name="connsiteY50" fmla="*/ 54131 h 4027379"/>
              <a:gd name="connsiteX51" fmla="*/ 127004 w 5222471"/>
              <a:gd name="connsiteY51" fmla="*/ 16933 h 4027379"/>
              <a:gd name="connsiteX52" fmla="*/ 634997 w 5222471"/>
              <a:gd name="connsiteY52" fmla="*/ 16933 h 4027379"/>
              <a:gd name="connsiteX53" fmla="*/ 762001 w 5222471"/>
              <a:gd name="connsiteY53" fmla="*/ 143936 h 4027379"/>
              <a:gd name="connsiteX54" fmla="*/ 762000 w 5222471"/>
              <a:gd name="connsiteY54" fmla="*/ 3899895 h 4027379"/>
              <a:gd name="connsiteX55" fmla="*/ 634997 w 5222471"/>
              <a:gd name="connsiteY55" fmla="*/ 4026898 h 4027379"/>
              <a:gd name="connsiteX56" fmla="*/ 127003 w 5222471"/>
              <a:gd name="connsiteY56" fmla="*/ 4026898 h 4027379"/>
              <a:gd name="connsiteX57" fmla="*/ 0 w 5222471"/>
              <a:gd name="connsiteY57" fmla="*/ 3899895 h 4027379"/>
              <a:gd name="connsiteX58" fmla="*/ 0 w 5222471"/>
              <a:gd name="connsiteY58" fmla="*/ 143936 h 4027379"/>
              <a:gd name="connsiteX59" fmla="*/ 37199 w 5222471"/>
              <a:gd name="connsiteY59" fmla="*/ 54131 h 4027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5222471" h="4027379">
                <a:moveTo>
                  <a:pt x="4497670" y="48877"/>
                </a:moveTo>
                <a:cubicBezTo>
                  <a:pt x="4520653" y="25893"/>
                  <a:pt x="4552404" y="11678"/>
                  <a:pt x="4587474" y="11678"/>
                </a:cubicBezTo>
                <a:lnTo>
                  <a:pt x="5095468" y="11678"/>
                </a:lnTo>
                <a:cubicBezTo>
                  <a:pt x="5165610" y="11678"/>
                  <a:pt x="5222471" y="68539"/>
                  <a:pt x="5222471" y="138681"/>
                </a:cubicBezTo>
                <a:lnTo>
                  <a:pt x="5222471" y="3894640"/>
                </a:lnTo>
                <a:cubicBezTo>
                  <a:pt x="5222471" y="3964782"/>
                  <a:pt x="5165610" y="4021643"/>
                  <a:pt x="5095468" y="4021643"/>
                </a:cubicBezTo>
                <a:lnTo>
                  <a:pt x="4587474" y="4021643"/>
                </a:lnTo>
                <a:cubicBezTo>
                  <a:pt x="4517332" y="4021643"/>
                  <a:pt x="4460471" y="3964782"/>
                  <a:pt x="4460471" y="3894640"/>
                </a:cubicBezTo>
                <a:lnTo>
                  <a:pt x="4460471" y="138681"/>
                </a:lnTo>
                <a:cubicBezTo>
                  <a:pt x="4460471" y="103611"/>
                  <a:pt x="4474686" y="71860"/>
                  <a:pt x="4497670" y="48877"/>
                </a:cubicBezTo>
                <a:close/>
                <a:moveTo>
                  <a:pt x="3603527" y="44984"/>
                </a:moveTo>
                <a:cubicBezTo>
                  <a:pt x="3626510" y="22001"/>
                  <a:pt x="3658260" y="7786"/>
                  <a:pt x="3693332" y="7786"/>
                </a:cubicBezTo>
                <a:lnTo>
                  <a:pt x="4201326" y="7786"/>
                </a:lnTo>
                <a:cubicBezTo>
                  <a:pt x="4271468" y="7786"/>
                  <a:pt x="4328329" y="64647"/>
                  <a:pt x="4328329" y="134788"/>
                </a:cubicBezTo>
                <a:lnTo>
                  <a:pt x="4328329" y="3890748"/>
                </a:lnTo>
                <a:cubicBezTo>
                  <a:pt x="4328329" y="3960890"/>
                  <a:pt x="4271468" y="4017751"/>
                  <a:pt x="4201326" y="4017751"/>
                </a:cubicBezTo>
                <a:lnTo>
                  <a:pt x="3693332" y="4017750"/>
                </a:lnTo>
                <a:cubicBezTo>
                  <a:pt x="3623190" y="4017751"/>
                  <a:pt x="3566329" y="3960889"/>
                  <a:pt x="3566329" y="3890748"/>
                </a:cubicBezTo>
                <a:lnTo>
                  <a:pt x="3566329" y="134789"/>
                </a:lnTo>
                <a:cubicBezTo>
                  <a:pt x="3566330" y="99717"/>
                  <a:pt x="3580545" y="67967"/>
                  <a:pt x="3603527" y="44984"/>
                </a:cubicBezTo>
                <a:close/>
                <a:moveTo>
                  <a:pt x="2709385" y="41092"/>
                </a:moveTo>
                <a:cubicBezTo>
                  <a:pt x="2732368" y="18109"/>
                  <a:pt x="2764119" y="3893"/>
                  <a:pt x="2799190" y="3893"/>
                </a:cubicBezTo>
                <a:lnTo>
                  <a:pt x="3307184" y="3894"/>
                </a:lnTo>
                <a:cubicBezTo>
                  <a:pt x="3377326" y="3893"/>
                  <a:pt x="3434187" y="60754"/>
                  <a:pt x="3434187" y="130896"/>
                </a:cubicBezTo>
                <a:lnTo>
                  <a:pt x="3434187" y="3886855"/>
                </a:lnTo>
                <a:cubicBezTo>
                  <a:pt x="3434186" y="3956998"/>
                  <a:pt x="3377326" y="4013858"/>
                  <a:pt x="3307183" y="4013858"/>
                </a:cubicBezTo>
                <a:lnTo>
                  <a:pt x="2799189" y="4013858"/>
                </a:lnTo>
                <a:cubicBezTo>
                  <a:pt x="2729048" y="4013858"/>
                  <a:pt x="2672187" y="3956997"/>
                  <a:pt x="2672187" y="3886855"/>
                </a:cubicBezTo>
                <a:lnTo>
                  <a:pt x="2672187" y="130897"/>
                </a:lnTo>
                <a:cubicBezTo>
                  <a:pt x="2672187" y="95825"/>
                  <a:pt x="2686402" y="64075"/>
                  <a:pt x="2709385" y="41092"/>
                </a:cubicBezTo>
                <a:close/>
                <a:moveTo>
                  <a:pt x="1815242" y="37199"/>
                </a:moveTo>
                <a:cubicBezTo>
                  <a:pt x="1838225" y="14216"/>
                  <a:pt x="1869976" y="1"/>
                  <a:pt x="1905047" y="0"/>
                </a:cubicBezTo>
                <a:lnTo>
                  <a:pt x="2413041" y="1"/>
                </a:lnTo>
                <a:cubicBezTo>
                  <a:pt x="2483183" y="0"/>
                  <a:pt x="2540044" y="56862"/>
                  <a:pt x="2540044" y="127003"/>
                </a:cubicBezTo>
                <a:lnTo>
                  <a:pt x="2540044" y="3882962"/>
                </a:lnTo>
                <a:cubicBezTo>
                  <a:pt x="2540044" y="3953104"/>
                  <a:pt x="2483183" y="4009965"/>
                  <a:pt x="2413041" y="4009965"/>
                </a:cubicBezTo>
                <a:lnTo>
                  <a:pt x="1905047" y="4009965"/>
                </a:lnTo>
                <a:cubicBezTo>
                  <a:pt x="1834905" y="4009965"/>
                  <a:pt x="1778044" y="3953104"/>
                  <a:pt x="1778044" y="3882962"/>
                </a:cubicBezTo>
                <a:lnTo>
                  <a:pt x="1778044" y="127003"/>
                </a:lnTo>
                <a:cubicBezTo>
                  <a:pt x="1778044" y="91933"/>
                  <a:pt x="1792260" y="60181"/>
                  <a:pt x="1815242" y="37199"/>
                </a:cubicBezTo>
                <a:close/>
                <a:moveTo>
                  <a:pt x="936165" y="54612"/>
                </a:moveTo>
                <a:cubicBezTo>
                  <a:pt x="959149" y="31629"/>
                  <a:pt x="990900" y="17413"/>
                  <a:pt x="1025970" y="17414"/>
                </a:cubicBezTo>
                <a:lnTo>
                  <a:pt x="1533964" y="17414"/>
                </a:lnTo>
                <a:cubicBezTo>
                  <a:pt x="1604106" y="17414"/>
                  <a:pt x="1660967" y="74275"/>
                  <a:pt x="1660968" y="144417"/>
                </a:cubicBezTo>
                <a:lnTo>
                  <a:pt x="1660967" y="3900375"/>
                </a:lnTo>
                <a:cubicBezTo>
                  <a:pt x="1660967" y="3970518"/>
                  <a:pt x="1604106" y="4027379"/>
                  <a:pt x="1533964" y="4027379"/>
                </a:cubicBezTo>
                <a:lnTo>
                  <a:pt x="1025970" y="4027379"/>
                </a:lnTo>
                <a:cubicBezTo>
                  <a:pt x="955828" y="4027379"/>
                  <a:pt x="898967" y="3970518"/>
                  <a:pt x="898967" y="3900376"/>
                </a:cubicBezTo>
                <a:lnTo>
                  <a:pt x="898967" y="144417"/>
                </a:lnTo>
                <a:cubicBezTo>
                  <a:pt x="898968" y="109345"/>
                  <a:pt x="913183" y="77595"/>
                  <a:pt x="936165" y="54612"/>
                </a:cubicBezTo>
                <a:close/>
                <a:moveTo>
                  <a:pt x="37199" y="54131"/>
                </a:moveTo>
                <a:cubicBezTo>
                  <a:pt x="60182" y="31148"/>
                  <a:pt x="91933" y="16933"/>
                  <a:pt x="127004" y="16933"/>
                </a:cubicBezTo>
                <a:lnTo>
                  <a:pt x="634997" y="16933"/>
                </a:lnTo>
                <a:cubicBezTo>
                  <a:pt x="705140" y="16933"/>
                  <a:pt x="762000" y="73794"/>
                  <a:pt x="762001" y="143936"/>
                </a:cubicBezTo>
                <a:lnTo>
                  <a:pt x="762000" y="3899895"/>
                </a:lnTo>
                <a:cubicBezTo>
                  <a:pt x="762000" y="3970037"/>
                  <a:pt x="705139" y="4026898"/>
                  <a:pt x="634997" y="4026898"/>
                </a:cubicBezTo>
                <a:lnTo>
                  <a:pt x="127003" y="4026898"/>
                </a:lnTo>
                <a:cubicBezTo>
                  <a:pt x="56861" y="4026898"/>
                  <a:pt x="0" y="3970037"/>
                  <a:pt x="0" y="3899895"/>
                </a:cubicBezTo>
                <a:lnTo>
                  <a:pt x="0" y="143936"/>
                </a:lnTo>
                <a:cubicBezTo>
                  <a:pt x="1" y="108865"/>
                  <a:pt x="14216" y="77114"/>
                  <a:pt x="37199" y="54131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363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0D38DC-80C4-4661-956F-A24FC810E12B}"/>
              </a:ext>
            </a:extLst>
          </p:cNvPr>
          <p:cNvSpPr txBox="1"/>
          <p:nvPr/>
        </p:nvSpPr>
        <p:spPr>
          <a:xfrm>
            <a:off x="4522922" y="991892"/>
            <a:ext cx="3146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Archive</a:t>
            </a:r>
          </a:p>
        </p:txBody>
      </p:sp>
      <p:pic>
        <p:nvPicPr>
          <p:cNvPr id="3" name="Picture 2" descr="A picture containing font, graphics, graphic design, text&#10;&#10;Description automatically generated">
            <a:extLst>
              <a:ext uri="{FF2B5EF4-FFF2-40B4-BE49-F238E27FC236}">
                <a16:creationId xmlns:a16="http://schemas.microsoft.com/office/drawing/2014/main" id="{20779D9A-151C-741B-19FA-A2EB4F26F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66" y="419445"/>
            <a:ext cx="1893376" cy="451847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F310CCE5-AE65-C5D0-A4D0-AE39E6DDEEB8}"/>
              </a:ext>
            </a:extLst>
          </p:cNvPr>
          <p:cNvSpPr/>
          <p:nvPr/>
        </p:nvSpPr>
        <p:spPr>
          <a:xfrm>
            <a:off x="10678332" y="6050774"/>
            <a:ext cx="945397" cy="43712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EB3C971-4111-7FCF-5B3D-2BE475B884BD}"/>
              </a:ext>
            </a:extLst>
          </p:cNvPr>
          <p:cNvSpPr txBox="1"/>
          <p:nvPr/>
        </p:nvSpPr>
        <p:spPr>
          <a:xfrm>
            <a:off x="10610851" y="6138532"/>
            <a:ext cx="8413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2060"/>
                </a:solidFill>
              </a:rPr>
              <a:t>Next Slide</a:t>
            </a:r>
          </a:p>
        </p:txBody>
      </p:sp>
      <p:pic>
        <p:nvPicPr>
          <p:cNvPr id="6" name="Graphic 5" descr="Work from home Wi-Fi outline">
            <a:hlinkClick r:id="rId3" action="ppaction://hlinksldjump"/>
            <a:extLst>
              <a:ext uri="{FF2B5EF4-FFF2-40B4-BE49-F238E27FC236}">
                <a16:creationId xmlns:a16="http://schemas.microsoft.com/office/drawing/2014/main" id="{E434ED9F-758E-059C-85E1-394D883C2A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1748" y="6014421"/>
            <a:ext cx="509831" cy="509831"/>
          </a:xfrm>
          <a:prstGeom prst="rect">
            <a:avLst/>
          </a:prstGeom>
        </p:spPr>
      </p:pic>
      <p:pic>
        <p:nvPicPr>
          <p:cNvPr id="7" name="Graphic 6" descr="Cloud Computing with solid fill">
            <a:extLst>
              <a:ext uri="{FF2B5EF4-FFF2-40B4-BE49-F238E27FC236}">
                <a16:creationId xmlns:a16="http://schemas.microsoft.com/office/drawing/2014/main" id="{AADF1D91-090A-0BB7-0A7C-28D618EE95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54480" y="2129864"/>
            <a:ext cx="2099837" cy="2099837"/>
          </a:xfrm>
          <a:prstGeom prst="rect">
            <a:avLst/>
          </a:prstGeom>
        </p:spPr>
      </p:pic>
      <p:pic>
        <p:nvPicPr>
          <p:cNvPr id="8" name="Picture 7" descr="A picture containing font, graphics, graphic design, text&#10;&#10;Description automatically generated">
            <a:extLst>
              <a:ext uri="{FF2B5EF4-FFF2-40B4-BE49-F238E27FC236}">
                <a16:creationId xmlns:a16="http://schemas.microsoft.com/office/drawing/2014/main" id="{2D178FDD-D55E-EAE5-F89B-5ADA3E642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8086" y="3388247"/>
            <a:ext cx="719295" cy="171657"/>
          </a:xfrm>
          <a:prstGeom prst="rect">
            <a:avLst/>
          </a:prstGeom>
        </p:spPr>
      </p:pic>
      <p:pic>
        <p:nvPicPr>
          <p:cNvPr id="10" name="Graphic 9" descr="Database outline">
            <a:extLst>
              <a:ext uri="{FF2B5EF4-FFF2-40B4-BE49-F238E27FC236}">
                <a16:creationId xmlns:a16="http://schemas.microsoft.com/office/drawing/2014/main" id="{4BFD6755-A1BA-EFFE-3816-FF0B0CA336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71169" y="4355424"/>
            <a:ext cx="1693127" cy="1693127"/>
          </a:xfrm>
          <a:prstGeom prst="rect">
            <a:avLst/>
          </a:prstGeom>
        </p:spPr>
      </p:pic>
      <p:pic>
        <p:nvPicPr>
          <p:cNvPr id="12" name="Graphic 11" descr="Upload with solid fill">
            <a:extLst>
              <a:ext uri="{FF2B5EF4-FFF2-40B4-BE49-F238E27FC236}">
                <a16:creationId xmlns:a16="http://schemas.microsoft.com/office/drawing/2014/main" id="{9E5300BC-55C5-DF27-EBFA-CB5B34D08D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87768" y="2694026"/>
            <a:ext cx="1535675" cy="1535675"/>
          </a:xfrm>
          <a:prstGeom prst="rect">
            <a:avLst/>
          </a:prstGeom>
        </p:spPr>
      </p:pic>
      <p:pic>
        <p:nvPicPr>
          <p:cNvPr id="14" name="Graphic 13" descr="Closed book with solid fill">
            <a:extLst>
              <a:ext uri="{FF2B5EF4-FFF2-40B4-BE49-F238E27FC236}">
                <a16:creationId xmlns:a16="http://schemas.microsoft.com/office/drawing/2014/main" id="{AE637E16-846A-7289-AEEF-5B8A02D679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385354" y="2517667"/>
            <a:ext cx="1912816" cy="19128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BDA60C-AD46-5E2C-68F7-9258888A4CDE}"/>
              </a:ext>
            </a:extLst>
          </p:cNvPr>
          <p:cNvSpPr txBox="1"/>
          <p:nvPr/>
        </p:nvSpPr>
        <p:spPr>
          <a:xfrm>
            <a:off x="2433890" y="4061151"/>
            <a:ext cx="2165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Cloud Deep archive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B02FBE-3C90-642A-1A7F-ADFD18CA2A05}"/>
              </a:ext>
            </a:extLst>
          </p:cNvPr>
          <p:cNvSpPr txBox="1"/>
          <p:nvPr/>
        </p:nvSpPr>
        <p:spPr>
          <a:xfrm>
            <a:off x="4522922" y="5989608"/>
            <a:ext cx="3339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Spinning Disk / Object Storage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880813-61AD-F029-9D17-BA5562AB216B}"/>
              </a:ext>
            </a:extLst>
          </p:cNvPr>
          <p:cNvSpPr txBox="1"/>
          <p:nvPr/>
        </p:nvSpPr>
        <p:spPr>
          <a:xfrm>
            <a:off x="8482172" y="4355424"/>
            <a:ext cx="1912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LTO Tape Library</a:t>
            </a:r>
          </a:p>
        </p:txBody>
      </p:sp>
      <p:cxnSp>
        <p:nvCxnSpPr>
          <p:cNvPr id="18" name="Curved Connector 17">
            <a:extLst>
              <a:ext uri="{FF2B5EF4-FFF2-40B4-BE49-F238E27FC236}">
                <a16:creationId xmlns:a16="http://schemas.microsoft.com/office/drawing/2014/main" id="{8A8840E8-5D47-E266-E1B5-EDA07967C1FA}"/>
              </a:ext>
            </a:extLst>
          </p:cNvPr>
          <p:cNvCxnSpPr>
            <a:cxnSpLocks/>
          </p:cNvCxnSpPr>
          <p:nvPr/>
        </p:nvCxnSpPr>
        <p:spPr>
          <a:xfrm>
            <a:off x="6525740" y="3692438"/>
            <a:ext cx="2227970" cy="133967"/>
          </a:xfrm>
          <a:prstGeom prst="curvedConnector3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>
            <a:extLst>
              <a:ext uri="{FF2B5EF4-FFF2-40B4-BE49-F238E27FC236}">
                <a16:creationId xmlns:a16="http://schemas.microsoft.com/office/drawing/2014/main" id="{A934A438-7FBC-E4BD-1A55-E09F83ED5317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39666" y="4162756"/>
            <a:ext cx="495057" cy="259614"/>
          </a:xfrm>
          <a:prstGeom prst="curvedConnector3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>
            <a:extLst>
              <a:ext uri="{FF2B5EF4-FFF2-40B4-BE49-F238E27FC236}">
                <a16:creationId xmlns:a16="http://schemas.microsoft.com/office/drawing/2014/main" id="{20877FB7-F38C-A1D5-6F0E-F1F81C62CEEC}"/>
              </a:ext>
            </a:extLst>
          </p:cNvPr>
          <p:cNvCxnSpPr>
            <a:cxnSpLocks/>
          </p:cNvCxnSpPr>
          <p:nvPr/>
        </p:nvCxnSpPr>
        <p:spPr>
          <a:xfrm>
            <a:off x="4341839" y="3590498"/>
            <a:ext cx="1238484" cy="160264"/>
          </a:xfrm>
          <a:prstGeom prst="curvedConnector3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0941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472662-A843-E07F-3A5A-B74DD25A3B20}"/>
              </a:ext>
            </a:extLst>
          </p:cNvPr>
          <p:cNvSpPr txBox="1"/>
          <p:nvPr/>
        </p:nvSpPr>
        <p:spPr>
          <a:xfrm>
            <a:off x="1010866" y="748607"/>
            <a:ext cx="103306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Why</a:t>
            </a:r>
          </a:p>
          <a:p>
            <a:r>
              <a:rPr lang="en-US" sz="4800" b="1" dirty="0">
                <a:solidFill>
                  <a:schemeClr val="bg1"/>
                </a:solidFill>
              </a:rPr>
              <a:t>Secure:  </a:t>
            </a:r>
            <a:r>
              <a:rPr lang="en-US" sz="2800" b="1" dirty="0">
                <a:solidFill>
                  <a:schemeClr val="bg1"/>
                </a:solidFill>
              </a:rPr>
              <a:t>SOC2, ISO 27001, DR, Secure sharing, Stable Company</a:t>
            </a:r>
            <a:r>
              <a:rPr lang="en-US" sz="4800" b="1" dirty="0">
                <a:solidFill>
                  <a:schemeClr val="bg1"/>
                </a:solidFill>
              </a:rPr>
              <a:t>  </a:t>
            </a:r>
          </a:p>
          <a:p>
            <a:endParaRPr lang="en-US" sz="72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A picture containing font, graphics, graphic design, text&#10;&#10;Description automatically generated">
            <a:extLst>
              <a:ext uri="{FF2B5EF4-FFF2-40B4-BE49-F238E27FC236}">
                <a16:creationId xmlns:a16="http://schemas.microsoft.com/office/drawing/2014/main" id="{AA111171-61D4-625B-62DB-9AA85D2E1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118" y="946789"/>
            <a:ext cx="1893376" cy="451847"/>
          </a:xfrm>
          <a:prstGeom prst="rect">
            <a:avLst/>
          </a:prstGeom>
        </p:spPr>
      </p:pic>
      <p:pic>
        <p:nvPicPr>
          <p:cNvPr id="4" name="Graphic 3" descr="Work from home Wi-Fi outline">
            <a:hlinkClick r:id="rId3" action="ppaction://hlinksldjump"/>
            <a:extLst>
              <a:ext uri="{FF2B5EF4-FFF2-40B4-BE49-F238E27FC236}">
                <a16:creationId xmlns:a16="http://schemas.microsoft.com/office/drawing/2014/main" id="{A62976EB-669E-CF85-7DA5-B8BE8BCBEA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1748" y="6014421"/>
            <a:ext cx="509831" cy="50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1772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A85BD7-06CF-6D94-AAAE-F1F481F8BDE9}"/>
              </a:ext>
            </a:extLst>
          </p:cNvPr>
          <p:cNvSpPr txBox="1"/>
          <p:nvPr/>
        </p:nvSpPr>
        <p:spPr>
          <a:xfrm>
            <a:off x="1010866" y="748607"/>
            <a:ext cx="1033064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Why</a:t>
            </a:r>
          </a:p>
          <a:p>
            <a:r>
              <a:rPr lang="en-US" sz="4800" b="1" dirty="0">
                <a:solidFill>
                  <a:schemeClr val="bg1"/>
                </a:solidFill>
              </a:rPr>
              <a:t>Secure: </a:t>
            </a:r>
            <a:r>
              <a:rPr lang="en-US" sz="2400" b="1" dirty="0">
                <a:solidFill>
                  <a:schemeClr val="bg1">
                    <a:alpha val="50032"/>
                  </a:schemeClr>
                </a:solidFill>
              </a:rPr>
              <a:t>SOC2, ISO 27001, DR, Secure sharing, Stable Company </a:t>
            </a:r>
          </a:p>
          <a:p>
            <a:r>
              <a:rPr lang="en-US" sz="4800" b="1" dirty="0">
                <a:solidFill>
                  <a:schemeClr val="bg1"/>
                </a:solidFill>
              </a:rPr>
              <a:t>Affordable:  </a:t>
            </a:r>
            <a:r>
              <a:rPr lang="en-US" sz="2800" b="1" dirty="0">
                <a:solidFill>
                  <a:schemeClr val="bg1"/>
                </a:solidFill>
              </a:rPr>
              <a:t>SaaS/PaaS/Licensed, Scalable, Configurable for low TCO, Streamline search &amp; Automated Processes to save labor costs, Control infra costs </a:t>
            </a:r>
            <a:endParaRPr lang="en-US" sz="4800" b="1" dirty="0">
              <a:solidFill>
                <a:schemeClr val="bg1"/>
              </a:solidFill>
            </a:endParaRPr>
          </a:p>
          <a:p>
            <a:endParaRPr lang="en-US" sz="72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A picture containing font, graphics, graphic design, text&#10;&#10;Description automatically generated">
            <a:extLst>
              <a:ext uri="{FF2B5EF4-FFF2-40B4-BE49-F238E27FC236}">
                <a16:creationId xmlns:a16="http://schemas.microsoft.com/office/drawing/2014/main" id="{A974C82C-FCA7-3ED9-D383-7F5A868E6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118" y="946789"/>
            <a:ext cx="1893376" cy="451847"/>
          </a:xfrm>
          <a:prstGeom prst="rect">
            <a:avLst/>
          </a:prstGeom>
        </p:spPr>
      </p:pic>
      <p:pic>
        <p:nvPicPr>
          <p:cNvPr id="4" name="Graphic 3" descr="Work from home Wi-Fi outline">
            <a:hlinkClick r:id="rId3" action="ppaction://hlinksldjump"/>
            <a:extLst>
              <a:ext uri="{FF2B5EF4-FFF2-40B4-BE49-F238E27FC236}">
                <a16:creationId xmlns:a16="http://schemas.microsoft.com/office/drawing/2014/main" id="{3A1B1378-BFFE-3897-82EB-852A8721D0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1748" y="6014421"/>
            <a:ext cx="509831" cy="50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9549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0C71D1-68A0-8F2A-3FC0-C8A2202C59DA}"/>
              </a:ext>
            </a:extLst>
          </p:cNvPr>
          <p:cNvSpPr txBox="1"/>
          <p:nvPr/>
        </p:nvSpPr>
        <p:spPr>
          <a:xfrm>
            <a:off x="1010866" y="748607"/>
            <a:ext cx="1033064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Why</a:t>
            </a:r>
          </a:p>
          <a:p>
            <a:r>
              <a:rPr lang="en-US" sz="4800" b="1" dirty="0">
                <a:solidFill>
                  <a:schemeClr val="bg1"/>
                </a:solidFill>
              </a:rPr>
              <a:t>Secure: </a:t>
            </a:r>
            <a:r>
              <a:rPr lang="en-US" sz="2400" b="1" dirty="0">
                <a:solidFill>
                  <a:schemeClr val="bg1">
                    <a:alpha val="50032"/>
                  </a:schemeClr>
                </a:solidFill>
              </a:rPr>
              <a:t>SOC2, ISO 27001, DR, Secure sharing, Stable Company </a:t>
            </a:r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4800" b="1" dirty="0">
                <a:solidFill>
                  <a:schemeClr val="bg1"/>
                </a:solidFill>
              </a:rPr>
              <a:t>Affordable: </a:t>
            </a:r>
            <a:r>
              <a:rPr lang="en-US" sz="2400" b="1" dirty="0">
                <a:solidFill>
                  <a:schemeClr val="bg1">
                    <a:alpha val="50000"/>
                  </a:schemeClr>
                </a:solidFill>
              </a:rPr>
              <a:t>SaaS/PaaS/Licensed, Scalable, Configurable for low TCO, Streamline search &amp; Automated Processes to save labor costs, Control infra costs </a:t>
            </a:r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4800" b="1" dirty="0">
                <a:solidFill>
                  <a:schemeClr val="bg1"/>
                </a:solidFill>
              </a:rPr>
              <a:t>Flexible:</a:t>
            </a:r>
            <a:r>
              <a:rPr lang="en-US" sz="2800" b="1" dirty="0">
                <a:solidFill>
                  <a:schemeClr val="bg1"/>
                </a:solidFill>
              </a:rPr>
              <a:t>  Work in cloud, on-premise, or hybrid;  100 integrated technologies and scores of worldwide system integrators</a:t>
            </a:r>
          </a:p>
          <a:p>
            <a:endParaRPr lang="en-US" sz="72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A picture containing font, graphics, graphic design, text&#10;&#10;Description automatically generated">
            <a:extLst>
              <a:ext uri="{FF2B5EF4-FFF2-40B4-BE49-F238E27FC236}">
                <a16:creationId xmlns:a16="http://schemas.microsoft.com/office/drawing/2014/main" id="{24DAB1F7-313B-AC0B-301B-4B707FCB8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118" y="946789"/>
            <a:ext cx="1893376" cy="451847"/>
          </a:xfrm>
          <a:prstGeom prst="rect">
            <a:avLst/>
          </a:prstGeom>
        </p:spPr>
      </p:pic>
      <p:pic>
        <p:nvPicPr>
          <p:cNvPr id="4" name="Graphic 3" descr="Work from home Wi-Fi outline">
            <a:hlinkClick r:id="rId3" action="ppaction://hlinksldjump"/>
            <a:extLst>
              <a:ext uri="{FF2B5EF4-FFF2-40B4-BE49-F238E27FC236}">
                <a16:creationId xmlns:a16="http://schemas.microsoft.com/office/drawing/2014/main" id="{35D5E9D8-4ED5-513E-B519-4336C8D810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1748" y="6014421"/>
            <a:ext cx="509831" cy="50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983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25CE6E-BA94-EC36-6ACF-D321D0BED90B}"/>
              </a:ext>
            </a:extLst>
          </p:cNvPr>
          <p:cNvSpPr txBox="1"/>
          <p:nvPr/>
        </p:nvSpPr>
        <p:spPr>
          <a:xfrm>
            <a:off x="1010866" y="748607"/>
            <a:ext cx="11077056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Why</a:t>
            </a:r>
          </a:p>
          <a:p>
            <a:r>
              <a:rPr lang="en-US" sz="4800" b="1" dirty="0">
                <a:solidFill>
                  <a:schemeClr val="bg1"/>
                </a:solidFill>
              </a:rPr>
              <a:t>Secure: </a:t>
            </a:r>
            <a:r>
              <a:rPr lang="en-US" sz="2400" b="1" dirty="0">
                <a:solidFill>
                  <a:schemeClr val="bg1">
                    <a:alpha val="50032"/>
                  </a:schemeClr>
                </a:solidFill>
              </a:rPr>
              <a:t>SOC2, ISO 27001, DR, Secure sharing, Stable Company </a:t>
            </a:r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4800" b="1" dirty="0">
                <a:solidFill>
                  <a:schemeClr val="bg1"/>
                </a:solidFill>
              </a:rPr>
              <a:t>Affordable: </a:t>
            </a:r>
            <a:r>
              <a:rPr lang="en-US" sz="2400" b="1" dirty="0">
                <a:solidFill>
                  <a:schemeClr val="bg1">
                    <a:alpha val="50000"/>
                  </a:schemeClr>
                </a:solidFill>
              </a:rPr>
              <a:t>SaaS/PaaS/Licensed, Scalable, Configurable for low TCO, Streamline search &amp; Automated Processes to save labor costs, Control infra costs </a:t>
            </a:r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4800" b="1" dirty="0">
                <a:solidFill>
                  <a:schemeClr val="bg1"/>
                </a:solidFill>
              </a:rPr>
              <a:t>Flexible: </a:t>
            </a:r>
            <a:r>
              <a:rPr lang="en-US" sz="2400" b="1" dirty="0">
                <a:solidFill>
                  <a:schemeClr val="bg1">
                    <a:alpha val="50000"/>
                  </a:schemeClr>
                </a:solidFill>
              </a:rPr>
              <a:t>Work in cloud, on-premise, or hybrid;  100 integrated technologies and scores of worldwide system integrators</a:t>
            </a:r>
          </a:p>
          <a:p>
            <a:r>
              <a:rPr lang="en-US" sz="4800" b="1" dirty="0">
                <a:solidFill>
                  <a:schemeClr val="bg1"/>
                </a:solidFill>
              </a:rPr>
              <a:t>Easy: </a:t>
            </a:r>
            <a:r>
              <a:rPr lang="en-US" sz="2800" b="1" dirty="0">
                <a:solidFill>
                  <a:schemeClr val="bg1"/>
                </a:solidFill>
              </a:rPr>
              <a:t>Search +/- AI, Automated, Interoperable, Use your favorite web or editing interface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endParaRPr lang="en-US" sz="4800" b="1" dirty="0">
              <a:solidFill>
                <a:srgbClr val="FF0000"/>
              </a:solidFill>
            </a:endParaRPr>
          </a:p>
          <a:p>
            <a:endParaRPr lang="en-US" sz="72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A picture containing font, graphics, graphic design, text&#10;&#10;Description automatically generated">
            <a:extLst>
              <a:ext uri="{FF2B5EF4-FFF2-40B4-BE49-F238E27FC236}">
                <a16:creationId xmlns:a16="http://schemas.microsoft.com/office/drawing/2014/main" id="{CE071F0C-220B-F7A0-23A4-6756305E0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118" y="946789"/>
            <a:ext cx="1893376" cy="451847"/>
          </a:xfrm>
          <a:prstGeom prst="rect">
            <a:avLst/>
          </a:prstGeom>
        </p:spPr>
      </p:pic>
      <p:pic>
        <p:nvPicPr>
          <p:cNvPr id="4" name="Graphic 3" descr="Work from home Wi-Fi outline">
            <a:hlinkClick r:id="rId3" action="ppaction://hlinksldjump"/>
            <a:extLst>
              <a:ext uri="{FF2B5EF4-FFF2-40B4-BE49-F238E27FC236}">
                <a16:creationId xmlns:a16="http://schemas.microsoft.com/office/drawing/2014/main" id="{F9644017-EF3B-C296-589D-62BA016D4E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1748" y="6014421"/>
            <a:ext cx="509831" cy="50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199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B4FE57-3BE7-DF75-5B97-B45AD77504C0}"/>
              </a:ext>
            </a:extLst>
          </p:cNvPr>
          <p:cNvSpPr txBox="1"/>
          <p:nvPr/>
        </p:nvSpPr>
        <p:spPr>
          <a:xfrm>
            <a:off x="3013663" y="745614"/>
            <a:ext cx="64325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Best Practices</a:t>
            </a:r>
          </a:p>
        </p:txBody>
      </p:sp>
      <p:pic>
        <p:nvPicPr>
          <p:cNvPr id="3" name="Picture 2" descr="A picture containing font, graphics, graphic design, text&#10;&#10;Description automatically generated">
            <a:extLst>
              <a:ext uri="{FF2B5EF4-FFF2-40B4-BE49-F238E27FC236}">
                <a16:creationId xmlns:a16="http://schemas.microsoft.com/office/drawing/2014/main" id="{22278852-7332-0928-F01D-09B159FD4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66" y="419445"/>
            <a:ext cx="1893376" cy="451847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0E6CDEF-8FA7-AD3A-517D-16A8349810E8}"/>
              </a:ext>
            </a:extLst>
          </p:cNvPr>
          <p:cNvSpPr/>
          <p:nvPr/>
        </p:nvSpPr>
        <p:spPr>
          <a:xfrm>
            <a:off x="727664" y="1867546"/>
            <a:ext cx="3256153" cy="4305661"/>
          </a:xfrm>
          <a:prstGeom prst="roundRect">
            <a:avLst/>
          </a:prstGeom>
          <a:solidFill>
            <a:srgbClr val="F555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FC82B6-D228-6E61-A552-D4492BAFAA4B}"/>
              </a:ext>
            </a:extLst>
          </p:cNvPr>
          <p:cNvSpPr/>
          <p:nvPr/>
        </p:nvSpPr>
        <p:spPr>
          <a:xfrm>
            <a:off x="727663" y="2684776"/>
            <a:ext cx="3256156" cy="2995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sz="2800" b="1" cap="small" dirty="0">
                <a:solidFill>
                  <a:schemeClr val="bg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Archive System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Single Server - local </a:t>
            </a:r>
            <a:r>
              <a:rPr lang="en-US" sz="2000" b="1" dirty="0" err="1">
                <a:solidFill>
                  <a:schemeClr val="bg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db</a:t>
            </a:r>
            <a:r>
              <a:rPr lang="en-US" sz="2000" b="1" dirty="0">
                <a:solidFill>
                  <a:schemeClr val="bg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servers, transcoder and storage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Direct access to high-speed storage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LTO Library or Cloud Storage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Multi-layer support for storage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EMAM Vault / Publish / Dell Server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ACAF36E-502A-ADF3-8509-0C9506AD6FD5}"/>
              </a:ext>
            </a:extLst>
          </p:cNvPr>
          <p:cNvGrpSpPr/>
          <p:nvPr/>
        </p:nvGrpSpPr>
        <p:grpSpPr>
          <a:xfrm>
            <a:off x="4483595" y="1867546"/>
            <a:ext cx="3256156" cy="4305661"/>
            <a:chOff x="4483595" y="1867546"/>
            <a:chExt cx="3256156" cy="4305661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CBDB5B63-FE70-AB78-21F6-140B81BDCA9D}"/>
                </a:ext>
              </a:extLst>
            </p:cNvPr>
            <p:cNvSpPr/>
            <p:nvPr/>
          </p:nvSpPr>
          <p:spPr>
            <a:xfrm>
              <a:off x="4483596" y="1867546"/>
              <a:ext cx="3256155" cy="4305661"/>
            </a:xfrm>
            <a:prstGeom prst="roundRect">
              <a:avLst/>
            </a:prstGeom>
            <a:solidFill>
              <a:srgbClr val="376B8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DE46D9D-91FE-127C-6A04-DE9FA5613B8D}"/>
                </a:ext>
              </a:extLst>
            </p:cNvPr>
            <p:cNvSpPr/>
            <p:nvPr/>
          </p:nvSpPr>
          <p:spPr>
            <a:xfrm>
              <a:off x="4483595" y="2432773"/>
              <a:ext cx="3256156" cy="304247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62500" lnSpcReduction="20000"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100000"/>
              </a:pPr>
              <a:r>
                <a:rPr lang="en-US" sz="3600" b="1" cap="small" dirty="0">
                  <a:solidFill>
                    <a:schemeClr val="bg1"/>
                  </a:soli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</a:rPr>
                <a:t>Collaborative Production</a:t>
              </a:r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spcAft>
                  <a:spcPts val="600"/>
                </a:spcAft>
                <a:buClr>
                  <a:schemeClr val="bg1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bg1"/>
                  </a:soli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</a:rPr>
                <a:t>Local or Cloud based Servers, Database and Proxies</a:t>
              </a:r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spcAft>
                  <a:spcPts val="600"/>
                </a:spcAft>
                <a:buClr>
                  <a:schemeClr val="bg1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bg1"/>
                  </a:soli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</a:rPr>
                <a:t>High-speed Storage local or cloud based</a:t>
              </a:r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spcAft>
                  <a:spcPts val="600"/>
                </a:spcAft>
                <a:buClr>
                  <a:schemeClr val="bg1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bg1"/>
                  </a:soli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</a:rPr>
                <a:t>NLE workstations in cloud or remote</a:t>
              </a:r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spcAft>
                  <a:spcPts val="600"/>
                </a:spcAft>
                <a:buClr>
                  <a:schemeClr val="bg1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bg1"/>
                  </a:soli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</a:rPr>
                <a:t>Optional Cloud solutions - </a:t>
              </a:r>
              <a:r>
                <a:rPr lang="en-US" sz="2400" dirty="0" err="1">
                  <a:solidFill>
                    <a:schemeClr val="bg1"/>
                  </a:soli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</a:rPr>
                <a:t>LucidLink</a:t>
              </a:r>
              <a:r>
                <a:rPr lang="en-US" sz="2400" dirty="0">
                  <a:solidFill>
                    <a:schemeClr val="bg1"/>
                  </a:soli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</a:rPr>
                <a:t> , Teradici options / configuration</a:t>
              </a:r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spcAft>
                  <a:spcPts val="600"/>
                </a:spcAft>
                <a:buClr>
                  <a:schemeClr val="bg1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2400" b="1" dirty="0">
                  <a:solidFill>
                    <a:schemeClr val="bg1"/>
                  </a:soli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</a:rPr>
                <a:t>EMAM Workgroup / 2 plus Dell Servers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1587BD5-8632-4A9C-AB43-C1BD7DEB3711}"/>
              </a:ext>
            </a:extLst>
          </p:cNvPr>
          <p:cNvGrpSpPr/>
          <p:nvPr/>
        </p:nvGrpSpPr>
        <p:grpSpPr>
          <a:xfrm>
            <a:off x="8207142" y="1867546"/>
            <a:ext cx="3416588" cy="4305661"/>
            <a:chOff x="8207142" y="1867546"/>
            <a:chExt cx="3416588" cy="4305661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815F8EE9-28F5-4646-7E66-5749EFCFEBF6}"/>
                </a:ext>
              </a:extLst>
            </p:cNvPr>
            <p:cNvSpPr/>
            <p:nvPr/>
          </p:nvSpPr>
          <p:spPr>
            <a:xfrm>
              <a:off x="8239529" y="1867546"/>
              <a:ext cx="3256156" cy="4305661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1BAB11E-026A-2E7F-847B-AD210A9FBE91}"/>
                </a:ext>
              </a:extLst>
            </p:cNvPr>
            <p:cNvSpPr/>
            <p:nvPr/>
          </p:nvSpPr>
          <p:spPr>
            <a:xfrm>
              <a:off x="8207142" y="2432774"/>
              <a:ext cx="3416588" cy="299587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100000"/>
              </a:pPr>
              <a:r>
                <a:rPr lang="en-US" sz="2800" b="1" cap="small" dirty="0">
                  <a:solidFill>
                    <a:schemeClr val="bg1"/>
                  </a:soli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</a:rPr>
                <a:t>Enterprise</a:t>
              </a:r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spcAft>
                  <a:spcPts val="600"/>
                </a:spcAft>
                <a:buClr>
                  <a:schemeClr val="bg1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2000" b="1" dirty="0">
                  <a:solidFill>
                    <a:schemeClr val="bg1"/>
                  </a:soli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</a:rPr>
                <a:t>Multiple cloud or </a:t>
              </a:r>
              <a:r>
                <a:rPr lang="en-US" sz="2000" b="1" dirty="0" err="1">
                  <a:solidFill>
                    <a:schemeClr val="bg1"/>
                  </a:soli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</a:rPr>
                <a:t>lcal</a:t>
              </a:r>
              <a:r>
                <a:rPr lang="en-US" sz="2000" b="1" dirty="0">
                  <a:solidFill>
                    <a:schemeClr val="bg1"/>
                  </a:soli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</a:rPr>
                <a:t> servers with fail-over, load-balancing, Redundancy</a:t>
              </a:r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spcAft>
                  <a:spcPts val="600"/>
                </a:spcAft>
                <a:buClr>
                  <a:schemeClr val="bg1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2000" b="1" dirty="0">
                  <a:solidFill>
                    <a:schemeClr val="bg1"/>
                  </a:soli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</a:rPr>
                <a:t>Microsoft services for backup and redundancy</a:t>
              </a:r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spcAft>
                  <a:spcPts val="600"/>
                </a:spcAft>
                <a:buClr>
                  <a:schemeClr val="bg1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2000" b="1" dirty="0">
                  <a:solidFill>
                    <a:schemeClr val="bg1"/>
                  </a:soli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</a:rPr>
                <a:t>Manage local  SAN/NAS/LTO storage</a:t>
              </a:r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spcAft>
                  <a:spcPts val="600"/>
                </a:spcAft>
                <a:buClr>
                  <a:schemeClr val="bg1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2000" b="1" dirty="0">
                  <a:solidFill>
                    <a:schemeClr val="bg1"/>
                  </a:soli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</a:rPr>
                <a:t>Local and remote editing options</a:t>
              </a:r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spcAft>
                  <a:spcPts val="600"/>
                </a:spcAft>
                <a:buClr>
                  <a:schemeClr val="bg1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2000" b="1" dirty="0">
                  <a:solidFill>
                    <a:schemeClr val="bg1"/>
                  </a:soli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</a:rPr>
                <a:t>EMAM Enterprise / 5 plus Dell Servers</a:t>
              </a:r>
            </a:p>
          </p:txBody>
        </p:sp>
      </p:grpSp>
      <p:pic>
        <p:nvPicPr>
          <p:cNvPr id="4" name="Graphic 3" descr="Work from home Wi-Fi outline">
            <a:hlinkClick r:id="rId3" action="ppaction://hlinksldjump"/>
            <a:extLst>
              <a:ext uri="{FF2B5EF4-FFF2-40B4-BE49-F238E27FC236}">
                <a16:creationId xmlns:a16="http://schemas.microsoft.com/office/drawing/2014/main" id="{B52833B5-8FEA-6BEA-F079-841F671A36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1748" y="6023130"/>
            <a:ext cx="509831" cy="50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478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B4FE57-3BE7-DF75-5B97-B45AD77504C0}"/>
              </a:ext>
            </a:extLst>
          </p:cNvPr>
          <p:cNvSpPr txBox="1"/>
          <p:nvPr/>
        </p:nvSpPr>
        <p:spPr>
          <a:xfrm>
            <a:off x="3401122" y="991892"/>
            <a:ext cx="5140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Deployment</a:t>
            </a:r>
          </a:p>
        </p:txBody>
      </p:sp>
      <p:pic>
        <p:nvPicPr>
          <p:cNvPr id="3" name="Picture 2" descr="A picture containing font, graphics, graphic design, text&#10;&#10;Description automatically generated">
            <a:extLst>
              <a:ext uri="{FF2B5EF4-FFF2-40B4-BE49-F238E27FC236}">
                <a16:creationId xmlns:a16="http://schemas.microsoft.com/office/drawing/2014/main" id="{22278852-7332-0928-F01D-09B159FD4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66" y="419445"/>
            <a:ext cx="1893376" cy="451847"/>
          </a:xfrm>
          <a:prstGeom prst="rect">
            <a:avLst/>
          </a:prstGeom>
        </p:spPr>
      </p:pic>
      <p:pic>
        <p:nvPicPr>
          <p:cNvPr id="5" name="Picture 4" descr="A blue and white circles&#10;&#10;Description automatically generated">
            <a:extLst>
              <a:ext uri="{FF2B5EF4-FFF2-40B4-BE49-F238E27FC236}">
                <a16:creationId xmlns:a16="http://schemas.microsoft.com/office/drawing/2014/main" id="{67792501-EDCD-703B-426C-DBA970267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214" y="-1480036"/>
            <a:ext cx="3886786" cy="113746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0E6CDEF-8FA7-AD3A-517D-16A8349810E8}"/>
              </a:ext>
            </a:extLst>
          </p:cNvPr>
          <p:cNvSpPr/>
          <p:nvPr/>
        </p:nvSpPr>
        <p:spPr>
          <a:xfrm>
            <a:off x="727664" y="2192221"/>
            <a:ext cx="3256156" cy="3980986"/>
          </a:xfrm>
          <a:prstGeom prst="roundRect">
            <a:avLst/>
          </a:prstGeom>
          <a:solidFill>
            <a:srgbClr val="F555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FC82B6-D228-6E61-A552-D4492BAFAA4B}"/>
              </a:ext>
            </a:extLst>
          </p:cNvPr>
          <p:cNvSpPr/>
          <p:nvPr/>
        </p:nvSpPr>
        <p:spPr>
          <a:xfrm>
            <a:off x="727663" y="2684776"/>
            <a:ext cx="3256156" cy="2995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sz="2800" b="1" cap="small" dirty="0">
                <a:solidFill>
                  <a:schemeClr val="bg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emam on-premises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b="1" cap="small" dirty="0">
                <a:solidFill>
                  <a:schemeClr val="bg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local </a:t>
            </a:r>
            <a:r>
              <a:rPr lang="en-US" sz="2000" b="1" cap="small" dirty="0" err="1">
                <a:solidFill>
                  <a:schemeClr val="bg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db</a:t>
            </a:r>
            <a:r>
              <a:rPr lang="en-US" sz="2000" b="1" cap="small" dirty="0">
                <a:solidFill>
                  <a:schemeClr val="bg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servers, transcoder and storage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b="1" cap="small" dirty="0">
                <a:solidFill>
                  <a:schemeClr val="bg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Direct access to high-speed storage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b="1" cap="small" dirty="0">
                <a:solidFill>
                  <a:schemeClr val="bg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NLE workstations with direct access to media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b="1" cap="small" dirty="0">
                <a:solidFill>
                  <a:schemeClr val="bg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perform bulk tasks on assets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25C03B1-D72B-B5FE-9911-94658726883F}"/>
              </a:ext>
            </a:extLst>
          </p:cNvPr>
          <p:cNvGrpSpPr/>
          <p:nvPr/>
        </p:nvGrpSpPr>
        <p:grpSpPr>
          <a:xfrm>
            <a:off x="4483595" y="2192221"/>
            <a:ext cx="3256157" cy="3980986"/>
            <a:chOff x="4483595" y="2192221"/>
            <a:chExt cx="3256157" cy="3980986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CBDB5B63-FE70-AB78-21F6-140B81BDCA9D}"/>
                </a:ext>
              </a:extLst>
            </p:cNvPr>
            <p:cNvSpPr/>
            <p:nvPr/>
          </p:nvSpPr>
          <p:spPr>
            <a:xfrm>
              <a:off x="4483596" y="2192221"/>
              <a:ext cx="3256156" cy="3980986"/>
            </a:xfrm>
            <a:prstGeom prst="roundRect">
              <a:avLst/>
            </a:prstGeom>
            <a:solidFill>
              <a:srgbClr val="376B8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DE46D9D-91FE-127C-6A04-DE9FA5613B8D}"/>
                </a:ext>
              </a:extLst>
            </p:cNvPr>
            <p:cNvSpPr/>
            <p:nvPr/>
          </p:nvSpPr>
          <p:spPr>
            <a:xfrm>
              <a:off x="4483595" y="2432773"/>
              <a:ext cx="3256156" cy="304247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20000"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100000"/>
              </a:pPr>
              <a:r>
                <a:rPr lang="en-US" sz="3600" b="1" cap="small" dirty="0">
                  <a:solidFill>
                    <a:schemeClr val="bg1"/>
                  </a:soli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</a:rPr>
                <a:t>emam cloud services</a:t>
              </a:r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spcAft>
                  <a:spcPts val="600"/>
                </a:spcAft>
                <a:buClr>
                  <a:schemeClr val="bg1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2400" b="1" cap="small" dirty="0">
                  <a:solidFill>
                    <a:schemeClr val="bg1"/>
                  </a:soli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</a:rPr>
                <a:t>cloud-based </a:t>
              </a:r>
              <a:r>
                <a:rPr lang="en-US" sz="2400" b="1" cap="small" dirty="0" err="1">
                  <a:solidFill>
                    <a:schemeClr val="bg1"/>
                  </a:soli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</a:rPr>
                <a:t>db</a:t>
              </a:r>
              <a:r>
                <a:rPr lang="en-US" sz="2400" b="1" cap="small" dirty="0">
                  <a:solidFill>
                    <a:schemeClr val="bg1"/>
                  </a:soli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</a:rPr>
                <a:t> servers, transcoder and storage</a:t>
              </a:r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spcAft>
                  <a:spcPts val="600"/>
                </a:spcAft>
                <a:buClr>
                  <a:schemeClr val="bg1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2400" b="1" cap="small" dirty="0">
                  <a:solidFill>
                    <a:schemeClr val="bg1"/>
                  </a:soli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</a:rPr>
                <a:t>High-available object storage</a:t>
              </a:r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spcAft>
                  <a:spcPts val="600"/>
                </a:spcAft>
                <a:buClr>
                  <a:schemeClr val="bg1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2400" b="1" cap="small" dirty="0">
                  <a:solidFill>
                    <a:schemeClr val="bg1"/>
                  </a:soli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</a:rPr>
                <a:t>NLE workstations in cloud or remote</a:t>
              </a:r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spcAft>
                  <a:spcPts val="600"/>
                </a:spcAft>
                <a:buClr>
                  <a:schemeClr val="bg1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2400" b="1" cap="small" dirty="0">
                  <a:solidFill>
                    <a:schemeClr val="bg1"/>
                  </a:soli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</a:rPr>
                <a:t>monthly / annual payments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BD4C09E-4062-7D4A-169C-F9BBD6396833}"/>
              </a:ext>
            </a:extLst>
          </p:cNvPr>
          <p:cNvGrpSpPr/>
          <p:nvPr/>
        </p:nvGrpSpPr>
        <p:grpSpPr>
          <a:xfrm>
            <a:off x="8207141" y="2192221"/>
            <a:ext cx="3550507" cy="3980986"/>
            <a:chOff x="8207141" y="2192221"/>
            <a:chExt cx="3550507" cy="3980986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815F8EE9-28F5-4646-7E66-5749EFCFEBF6}"/>
                </a:ext>
              </a:extLst>
            </p:cNvPr>
            <p:cNvSpPr/>
            <p:nvPr/>
          </p:nvSpPr>
          <p:spPr>
            <a:xfrm>
              <a:off x="8239529" y="2192221"/>
              <a:ext cx="3256156" cy="398098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1BAB11E-026A-2E7F-847B-AD210A9FBE91}"/>
                </a:ext>
              </a:extLst>
            </p:cNvPr>
            <p:cNvSpPr/>
            <p:nvPr/>
          </p:nvSpPr>
          <p:spPr>
            <a:xfrm>
              <a:off x="8207141" y="2432774"/>
              <a:ext cx="3550507" cy="299587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100000"/>
              </a:pPr>
              <a:r>
                <a:rPr lang="en-US" sz="2800" b="1" cap="small" dirty="0">
                  <a:solidFill>
                    <a:schemeClr val="bg1"/>
                  </a:soli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</a:rPr>
                <a:t>emam hybrid</a:t>
              </a:r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spcAft>
                  <a:spcPts val="600"/>
                </a:spcAft>
                <a:buClr>
                  <a:schemeClr val="bg1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2000" b="1" cap="small" dirty="0">
                  <a:solidFill>
                    <a:schemeClr val="bg1"/>
                  </a:soli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</a:rPr>
                <a:t>Cloud-based </a:t>
              </a:r>
              <a:r>
                <a:rPr lang="en-US" sz="2000" b="1" cap="small" dirty="0" err="1">
                  <a:solidFill>
                    <a:schemeClr val="bg1"/>
                  </a:soli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</a:rPr>
                <a:t>db</a:t>
              </a:r>
              <a:r>
                <a:rPr lang="en-US" sz="2000" b="1" cap="small" dirty="0">
                  <a:solidFill>
                    <a:schemeClr val="bg1"/>
                  </a:soli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</a:rPr>
                <a:t> servers &amp; storage</a:t>
              </a:r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spcAft>
                  <a:spcPts val="600"/>
                </a:spcAft>
                <a:buClr>
                  <a:schemeClr val="bg1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2000" b="1" cap="small" dirty="0">
                  <a:solidFill>
                    <a:schemeClr val="bg1"/>
                  </a:soli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</a:rPr>
                <a:t>Local application server for media processing</a:t>
              </a:r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spcAft>
                  <a:spcPts val="600"/>
                </a:spcAft>
                <a:buClr>
                  <a:schemeClr val="bg1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2000" b="1" cap="small" dirty="0">
                  <a:solidFill>
                    <a:schemeClr val="bg1"/>
                  </a:soli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</a:rPr>
                <a:t>Manage local  san/</a:t>
              </a:r>
              <a:r>
                <a:rPr lang="en-US" sz="2000" b="1" cap="small" dirty="0" err="1">
                  <a:solidFill>
                    <a:schemeClr val="bg1"/>
                  </a:soli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</a:rPr>
                <a:t>nas</a:t>
              </a:r>
              <a:r>
                <a:rPr lang="en-US" sz="2000" b="1" cap="small" dirty="0">
                  <a:solidFill>
                    <a:schemeClr val="bg1"/>
                  </a:soli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</a:rPr>
                <a:t>/</a:t>
              </a:r>
              <a:r>
                <a:rPr lang="en-US" sz="2000" b="1" cap="small" dirty="0" err="1">
                  <a:solidFill>
                    <a:schemeClr val="bg1"/>
                  </a:soli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</a:rPr>
                <a:t>lto</a:t>
              </a:r>
              <a:r>
                <a:rPr lang="en-US" sz="2000" b="1" cap="small" dirty="0">
                  <a:solidFill>
                    <a:schemeClr val="bg1"/>
                  </a:soli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</a:rPr>
                <a:t> storage</a:t>
              </a:r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spcAft>
                  <a:spcPts val="600"/>
                </a:spcAft>
                <a:buClr>
                  <a:schemeClr val="bg1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2000" b="1" cap="small" dirty="0">
                  <a:solidFill>
                    <a:schemeClr val="bg1"/>
                  </a:soli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</a:rPr>
                <a:t>Local and remote editing options</a:t>
              </a:r>
            </a:p>
          </p:txBody>
        </p:sp>
      </p:grpSp>
      <p:pic>
        <p:nvPicPr>
          <p:cNvPr id="13" name="Graphic 12" descr="Work from home Wi-Fi outline">
            <a:hlinkClick r:id="rId4" action="ppaction://hlinksldjump"/>
            <a:extLst>
              <a:ext uri="{FF2B5EF4-FFF2-40B4-BE49-F238E27FC236}">
                <a16:creationId xmlns:a16="http://schemas.microsoft.com/office/drawing/2014/main" id="{198ECA9C-2AD1-98E6-9A97-E338E087C8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748" y="6014421"/>
            <a:ext cx="509831" cy="50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58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B4FE57-3BE7-DF75-5B97-B45AD77504C0}"/>
              </a:ext>
            </a:extLst>
          </p:cNvPr>
          <p:cNvSpPr txBox="1"/>
          <p:nvPr/>
        </p:nvSpPr>
        <p:spPr>
          <a:xfrm>
            <a:off x="3408871" y="577184"/>
            <a:ext cx="5140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Deployment</a:t>
            </a:r>
          </a:p>
        </p:txBody>
      </p:sp>
      <p:pic>
        <p:nvPicPr>
          <p:cNvPr id="3" name="Picture 2" descr="A picture containing font, graphics, graphic design, text&#10;&#10;Description automatically generated">
            <a:extLst>
              <a:ext uri="{FF2B5EF4-FFF2-40B4-BE49-F238E27FC236}">
                <a16:creationId xmlns:a16="http://schemas.microsoft.com/office/drawing/2014/main" id="{22278852-7332-0928-F01D-09B159FD4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66" y="419445"/>
            <a:ext cx="1893376" cy="451847"/>
          </a:xfrm>
          <a:prstGeom prst="rect">
            <a:avLst/>
          </a:prstGeom>
        </p:spPr>
      </p:pic>
      <p:pic>
        <p:nvPicPr>
          <p:cNvPr id="5" name="Picture 4" descr="A blue and white circles&#10;&#10;Description automatically generated">
            <a:extLst>
              <a:ext uri="{FF2B5EF4-FFF2-40B4-BE49-F238E27FC236}">
                <a16:creationId xmlns:a16="http://schemas.microsoft.com/office/drawing/2014/main" id="{67792501-EDCD-703B-426C-DBA970267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214" y="-1480036"/>
            <a:ext cx="3886786" cy="113746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0E6CDEF-8FA7-AD3A-517D-16A8349810E8}"/>
              </a:ext>
            </a:extLst>
          </p:cNvPr>
          <p:cNvSpPr/>
          <p:nvPr/>
        </p:nvSpPr>
        <p:spPr>
          <a:xfrm>
            <a:off x="727664" y="2192221"/>
            <a:ext cx="3256156" cy="3980986"/>
          </a:xfrm>
          <a:prstGeom prst="roundRect">
            <a:avLst/>
          </a:prstGeom>
          <a:solidFill>
            <a:srgbClr val="F555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FC82B6-D228-6E61-A552-D4492BAFAA4B}"/>
              </a:ext>
            </a:extLst>
          </p:cNvPr>
          <p:cNvSpPr/>
          <p:nvPr/>
        </p:nvSpPr>
        <p:spPr>
          <a:xfrm>
            <a:off x="727663" y="2684776"/>
            <a:ext cx="3256156" cy="2995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sz="2800" b="1" cap="small" dirty="0">
                <a:solidFill>
                  <a:schemeClr val="bg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emam on-premises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b="1" cap="small" dirty="0">
                <a:solidFill>
                  <a:schemeClr val="bg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local </a:t>
            </a:r>
            <a:r>
              <a:rPr lang="en-US" sz="2000" b="1" cap="small" dirty="0" err="1">
                <a:solidFill>
                  <a:schemeClr val="bg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db</a:t>
            </a:r>
            <a:r>
              <a:rPr lang="en-US" sz="2000" b="1" cap="small" dirty="0">
                <a:solidFill>
                  <a:schemeClr val="bg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servers, transcoder and storage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b="1" cap="small" dirty="0">
                <a:solidFill>
                  <a:schemeClr val="bg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Direct access to high-speed storage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b="1" cap="small" dirty="0">
                <a:solidFill>
                  <a:schemeClr val="bg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NLE workstations with direct access to media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b="1" cap="small" dirty="0">
                <a:solidFill>
                  <a:schemeClr val="bg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perform bulk tasks on assets</a:t>
            </a:r>
          </a:p>
        </p:txBody>
      </p:sp>
      <p:pic>
        <p:nvPicPr>
          <p:cNvPr id="7" name="Graphic 6" descr="Work from home Wi-Fi outline">
            <a:hlinkClick r:id="rId4" action="ppaction://hlinksldjump"/>
            <a:extLst>
              <a:ext uri="{FF2B5EF4-FFF2-40B4-BE49-F238E27FC236}">
                <a16:creationId xmlns:a16="http://schemas.microsoft.com/office/drawing/2014/main" id="{8F8E871B-1DEB-23C7-9884-A236D31B48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748" y="6014421"/>
            <a:ext cx="509831" cy="509831"/>
          </a:xfrm>
          <a:prstGeom prst="rect">
            <a:avLst/>
          </a:prstGeom>
        </p:spPr>
      </p:pic>
      <p:pic>
        <p:nvPicPr>
          <p:cNvPr id="8" name="Picture 7" descr="A diagram of a computer&#10;&#10;Description automatically generated">
            <a:extLst>
              <a:ext uri="{FF2B5EF4-FFF2-40B4-BE49-F238E27FC236}">
                <a16:creationId xmlns:a16="http://schemas.microsoft.com/office/drawing/2014/main" id="{ADE1B320-D086-8EBC-6265-57055736AA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7851" y="1801232"/>
            <a:ext cx="7963705" cy="447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5427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B4FE57-3BE7-DF75-5B97-B45AD77504C0}"/>
              </a:ext>
            </a:extLst>
          </p:cNvPr>
          <p:cNvSpPr txBox="1"/>
          <p:nvPr/>
        </p:nvSpPr>
        <p:spPr>
          <a:xfrm>
            <a:off x="3408871" y="577184"/>
            <a:ext cx="5140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Deployment</a:t>
            </a:r>
          </a:p>
        </p:txBody>
      </p:sp>
      <p:pic>
        <p:nvPicPr>
          <p:cNvPr id="3" name="Picture 2" descr="A picture containing font, graphics, graphic design, text&#10;&#10;Description automatically generated">
            <a:extLst>
              <a:ext uri="{FF2B5EF4-FFF2-40B4-BE49-F238E27FC236}">
                <a16:creationId xmlns:a16="http://schemas.microsoft.com/office/drawing/2014/main" id="{22278852-7332-0928-F01D-09B159FD4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66" y="419445"/>
            <a:ext cx="1893376" cy="451847"/>
          </a:xfrm>
          <a:prstGeom prst="rect">
            <a:avLst/>
          </a:prstGeom>
        </p:spPr>
      </p:pic>
      <p:pic>
        <p:nvPicPr>
          <p:cNvPr id="5" name="Picture 4" descr="A blue and white circles&#10;&#10;Description automatically generated">
            <a:extLst>
              <a:ext uri="{FF2B5EF4-FFF2-40B4-BE49-F238E27FC236}">
                <a16:creationId xmlns:a16="http://schemas.microsoft.com/office/drawing/2014/main" id="{67792501-EDCD-703B-426C-DBA970267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214" y="-1480036"/>
            <a:ext cx="3886786" cy="113746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0E6CDEF-8FA7-AD3A-517D-16A8349810E8}"/>
              </a:ext>
            </a:extLst>
          </p:cNvPr>
          <p:cNvSpPr/>
          <p:nvPr/>
        </p:nvSpPr>
        <p:spPr>
          <a:xfrm>
            <a:off x="727664" y="2192221"/>
            <a:ext cx="3256156" cy="3980986"/>
          </a:xfrm>
          <a:prstGeom prst="roundRect">
            <a:avLst/>
          </a:prstGeom>
          <a:solidFill>
            <a:srgbClr val="F555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FC82B6-D228-6E61-A552-D4492BAFAA4B}"/>
              </a:ext>
            </a:extLst>
          </p:cNvPr>
          <p:cNvSpPr/>
          <p:nvPr/>
        </p:nvSpPr>
        <p:spPr>
          <a:xfrm>
            <a:off x="727663" y="2684776"/>
            <a:ext cx="3256156" cy="2995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sz="2800" b="1" cap="small" dirty="0">
                <a:solidFill>
                  <a:schemeClr val="bg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emam on-premises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b="1" cap="small" dirty="0">
                <a:solidFill>
                  <a:schemeClr val="bg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local </a:t>
            </a:r>
            <a:r>
              <a:rPr lang="en-US" sz="2000" b="1" cap="small" dirty="0" err="1">
                <a:solidFill>
                  <a:schemeClr val="bg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db</a:t>
            </a:r>
            <a:r>
              <a:rPr lang="en-US" sz="2000" b="1" cap="small" dirty="0">
                <a:solidFill>
                  <a:schemeClr val="bg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servers, transcoder and storage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b="1" cap="small" dirty="0">
                <a:solidFill>
                  <a:schemeClr val="bg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Direct access to high-speed storage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b="1" cap="small" dirty="0">
                <a:solidFill>
                  <a:schemeClr val="bg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NLE workstations with direct access to media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b="1" cap="small" dirty="0">
                <a:solidFill>
                  <a:schemeClr val="bg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perform bulk tasks on assets</a:t>
            </a:r>
          </a:p>
        </p:txBody>
      </p:sp>
      <p:pic>
        <p:nvPicPr>
          <p:cNvPr id="7" name="Graphic 6" descr="Work from home Wi-Fi outline">
            <a:hlinkClick r:id="rId4" action="ppaction://hlinksldjump"/>
            <a:extLst>
              <a:ext uri="{FF2B5EF4-FFF2-40B4-BE49-F238E27FC236}">
                <a16:creationId xmlns:a16="http://schemas.microsoft.com/office/drawing/2014/main" id="{8F8E871B-1DEB-23C7-9884-A236D31B48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748" y="6014421"/>
            <a:ext cx="509831" cy="509831"/>
          </a:xfrm>
          <a:prstGeom prst="rect">
            <a:avLst/>
          </a:prstGeom>
        </p:spPr>
      </p:pic>
      <p:pic>
        <p:nvPicPr>
          <p:cNvPr id="9" name="Picture 8" descr="A diagram of a computer&#10;&#10;Description automatically generated">
            <a:extLst>
              <a:ext uri="{FF2B5EF4-FFF2-40B4-BE49-F238E27FC236}">
                <a16:creationId xmlns:a16="http://schemas.microsoft.com/office/drawing/2014/main" id="{B4BD9445-8C3D-037E-C7F5-B3A3951DEB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5823" y="1996725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862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loud 18">
            <a:extLst>
              <a:ext uri="{FF2B5EF4-FFF2-40B4-BE49-F238E27FC236}">
                <a16:creationId xmlns:a16="http://schemas.microsoft.com/office/drawing/2014/main" id="{58750D83-294F-7846-885E-3EEF722540DA}"/>
              </a:ext>
            </a:extLst>
          </p:cNvPr>
          <p:cNvSpPr/>
          <p:nvPr/>
        </p:nvSpPr>
        <p:spPr>
          <a:xfrm>
            <a:off x="4367411" y="2126563"/>
            <a:ext cx="6871447" cy="336179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B4FE57-3BE7-DF75-5B97-B45AD77504C0}"/>
              </a:ext>
            </a:extLst>
          </p:cNvPr>
          <p:cNvSpPr txBox="1"/>
          <p:nvPr/>
        </p:nvSpPr>
        <p:spPr>
          <a:xfrm>
            <a:off x="3409561" y="235907"/>
            <a:ext cx="5140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Deployment</a:t>
            </a:r>
          </a:p>
        </p:txBody>
      </p:sp>
      <p:pic>
        <p:nvPicPr>
          <p:cNvPr id="3" name="Picture 2" descr="A picture containing font, graphics, graphic design, text&#10;&#10;Description automatically generated">
            <a:extLst>
              <a:ext uri="{FF2B5EF4-FFF2-40B4-BE49-F238E27FC236}">
                <a16:creationId xmlns:a16="http://schemas.microsoft.com/office/drawing/2014/main" id="{22278852-7332-0928-F01D-09B159FD4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66" y="419445"/>
            <a:ext cx="1893376" cy="45184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17DD3C9-871C-8B52-70A3-558A16BBE1EC}"/>
              </a:ext>
            </a:extLst>
          </p:cNvPr>
          <p:cNvGrpSpPr/>
          <p:nvPr/>
        </p:nvGrpSpPr>
        <p:grpSpPr>
          <a:xfrm>
            <a:off x="522857" y="2126563"/>
            <a:ext cx="3256157" cy="3980986"/>
            <a:chOff x="4483595" y="2192221"/>
            <a:chExt cx="3256157" cy="3980986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CBDB5B63-FE70-AB78-21F6-140B81BDCA9D}"/>
                </a:ext>
              </a:extLst>
            </p:cNvPr>
            <p:cNvSpPr/>
            <p:nvPr/>
          </p:nvSpPr>
          <p:spPr>
            <a:xfrm>
              <a:off x="4483596" y="2192221"/>
              <a:ext cx="3256156" cy="3980986"/>
            </a:xfrm>
            <a:prstGeom prst="roundRect">
              <a:avLst/>
            </a:prstGeom>
            <a:solidFill>
              <a:srgbClr val="376B8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DE46D9D-91FE-127C-6A04-DE9FA5613B8D}"/>
                </a:ext>
              </a:extLst>
            </p:cNvPr>
            <p:cNvSpPr/>
            <p:nvPr/>
          </p:nvSpPr>
          <p:spPr>
            <a:xfrm>
              <a:off x="4483595" y="2432773"/>
              <a:ext cx="3256156" cy="304247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20000"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100000"/>
              </a:pPr>
              <a:r>
                <a:rPr lang="en-US" sz="3600" b="1" cap="small" dirty="0">
                  <a:solidFill>
                    <a:schemeClr val="bg1"/>
                  </a:soli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</a:rPr>
                <a:t>emam cloud services</a:t>
              </a:r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spcAft>
                  <a:spcPts val="600"/>
                </a:spcAft>
                <a:buClr>
                  <a:schemeClr val="bg1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2400" b="1" cap="small" dirty="0">
                  <a:solidFill>
                    <a:schemeClr val="bg1"/>
                  </a:soli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</a:rPr>
                <a:t>cloud-based </a:t>
              </a:r>
              <a:r>
                <a:rPr lang="en-US" sz="2400" b="1" cap="small" dirty="0" err="1">
                  <a:solidFill>
                    <a:schemeClr val="bg1"/>
                  </a:soli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</a:rPr>
                <a:t>db</a:t>
              </a:r>
              <a:r>
                <a:rPr lang="en-US" sz="2400" b="1" cap="small" dirty="0">
                  <a:solidFill>
                    <a:schemeClr val="bg1"/>
                  </a:soli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</a:rPr>
                <a:t> servers, transcoder and storage</a:t>
              </a:r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spcAft>
                  <a:spcPts val="600"/>
                </a:spcAft>
                <a:buClr>
                  <a:schemeClr val="bg1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2400" b="1" cap="small" dirty="0">
                  <a:solidFill>
                    <a:schemeClr val="bg1"/>
                  </a:soli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</a:rPr>
                <a:t>High-available object storage</a:t>
              </a:r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spcAft>
                  <a:spcPts val="600"/>
                </a:spcAft>
                <a:buClr>
                  <a:schemeClr val="bg1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2400" b="1" cap="small" dirty="0">
                  <a:solidFill>
                    <a:schemeClr val="bg1"/>
                  </a:soli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</a:rPr>
                <a:t>NLE workstations in cloud or remote</a:t>
              </a:r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spcAft>
                  <a:spcPts val="600"/>
                </a:spcAft>
                <a:buClr>
                  <a:schemeClr val="bg1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2400" b="1" cap="small" dirty="0">
                  <a:solidFill>
                    <a:schemeClr val="bg1"/>
                  </a:soli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</a:rPr>
                <a:t>monthly / annual payments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996AEEB-31DB-B4D1-E9BD-7FA881D05D2D}"/>
              </a:ext>
            </a:extLst>
          </p:cNvPr>
          <p:cNvGrpSpPr/>
          <p:nvPr/>
        </p:nvGrpSpPr>
        <p:grpSpPr>
          <a:xfrm>
            <a:off x="7149576" y="2918899"/>
            <a:ext cx="1584354" cy="1464917"/>
            <a:chOff x="6480146" y="3071628"/>
            <a:chExt cx="1584354" cy="1464917"/>
          </a:xfrm>
        </p:grpSpPr>
        <p:pic>
          <p:nvPicPr>
            <p:cNvPr id="20" name="Picture 19" descr="A picture containing font, graphics, graphic design, text&#10;&#10;Description automatically generated">
              <a:extLst>
                <a:ext uri="{FF2B5EF4-FFF2-40B4-BE49-F238E27FC236}">
                  <a16:creationId xmlns:a16="http://schemas.microsoft.com/office/drawing/2014/main" id="{C6DDF721-951B-3CEC-802D-7FD5C660D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80146" y="3071628"/>
              <a:ext cx="1183845" cy="282520"/>
            </a:xfrm>
            <a:prstGeom prst="rect">
              <a:avLst/>
            </a:prstGeom>
          </p:spPr>
        </p:pic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47E1CA72-B001-F617-440D-118EDA6B8D0E}"/>
                </a:ext>
              </a:extLst>
            </p:cNvPr>
            <p:cNvSpPr/>
            <p:nvPr/>
          </p:nvSpPr>
          <p:spPr>
            <a:xfrm>
              <a:off x="6644124" y="3422717"/>
              <a:ext cx="855887" cy="196903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eMAM DB</a:t>
              </a: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E6CE0698-8D94-921B-712D-0795CF104668}"/>
                </a:ext>
              </a:extLst>
            </p:cNvPr>
            <p:cNvSpPr/>
            <p:nvPr/>
          </p:nvSpPr>
          <p:spPr>
            <a:xfrm>
              <a:off x="6644124" y="3659001"/>
              <a:ext cx="855887" cy="196903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eMAM Web</a:t>
              </a: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AD934237-747D-CF6A-B41E-B0F83A3B9BED}"/>
                </a:ext>
              </a:extLst>
            </p:cNvPr>
            <p:cNvSpPr/>
            <p:nvPr/>
          </p:nvSpPr>
          <p:spPr>
            <a:xfrm>
              <a:off x="6644124" y="3901486"/>
              <a:ext cx="855887" cy="196903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eMAM App</a:t>
              </a:r>
            </a:p>
          </p:txBody>
        </p:sp>
        <p:pic>
          <p:nvPicPr>
            <p:cNvPr id="26" name="Picture 25" descr="A green and white logo&#10;&#10;Description automatically generated">
              <a:extLst>
                <a:ext uri="{FF2B5EF4-FFF2-40B4-BE49-F238E27FC236}">
                  <a16:creationId xmlns:a16="http://schemas.microsoft.com/office/drawing/2014/main" id="{D1EF28A9-E53E-708A-6523-C122688B29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319" t="11297" r="34680" b="12558"/>
            <a:stretch/>
          </p:blipFill>
          <p:spPr>
            <a:xfrm>
              <a:off x="7733714" y="3595554"/>
              <a:ext cx="330786" cy="520699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64255D0-3EDA-ED7F-F602-D8FC3CCA7612}"/>
                </a:ext>
              </a:extLst>
            </p:cNvPr>
            <p:cNvGrpSpPr/>
            <p:nvPr/>
          </p:nvGrpSpPr>
          <p:grpSpPr>
            <a:xfrm>
              <a:off x="6687632" y="4144157"/>
              <a:ext cx="768870" cy="392388"/>
              <a:chOff x="6651701" y="4163068"/>
              <a:chExt cx="768870" cy="392388"/>
            </a:xfrm>
          </p:grpSpPr>
          <p:pic>
            <p:nvPicPr>
              <p:cNvPr id="30" name="Picture 29" descr="A logo of a company&#10;&#10;Description automatically generated">
                <a:extLst>
                  <a:ext uri="{FF2B5EF4-FFF2-40B4-BE49-F238E27FC236}">
                    <a16:creationId xmlns:a16="http://schemas.microsoft.com/office/drawing/2014/main" id="{79F72277-E1E4-CA62-2B17-00E6955A1E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2385" t="13027" r="32060" b="16340"/>
              <a:stretch/>
            </p:blipFill>
            <p:spPr>
              <a:xfrm>
                <a:off x="6651701" y="4163068"/>
                <a:ext cx="361938" cy="353007"/>
              </a:xfrm>
              <a:prstGeom prst="rect">
                <a:avLst/>
              </a:prstGeom>
            </p:spPr>
          </p:pic>
          <p:pic>
            <p:nvPicPr>
              <p:cNvPr id="32" name="Picture 31" descr="A logo of a company&#10;&#10;Description automatically generated">
                <a:extLst>
                  <a:ext uri="{FF2B5EF4-FFF2-40B4-BE49-F238E27FC236}">
                    <a16:creationId xmlns:a16="http://schemas.microsoft.com/office/drawing/2014/main" id="{9D288717-5B40-578C-9168-CB29B743C1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2576" t="9752" r="23228" b="11021"/>
              <a:stretch/>
            </p:blipFill>
            <p:spPr>
              <a:xfrm>
                <a:off x="7018255" y="4163068"/>
                <a:ext cx="402316" cy="392388"/>
              </a:xfrm>
              <a:prstGeom prst="rect">
                <a:avLst/>
              </a:prstGeom>
            </p:spPr>
          </p:pic>
        </p:grp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0CC7921E-7766-FB6B-7B9C-31E238DC1B3A}"/>
              </a:ext>
            </a:extLst>
          </p:cNvPr>
          <p:cNvSpPr txBox="1"/>
          <p:nvPr/>
        </p:nvSpPr>
        <p:spPr>
          <a:xfrm>
            <a:off x="7291348" y="4316004"/>
            <a:ext cx="1033968" cy="2667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Process Media</a:t>
            </a:r>
          </a:p>
        </p:txBody>
      </p:sp>
      <p:pic>
        <p:nvPicPr>
          <p:cNvPr id="37" name="Graphic 36" descr="Computer outline">
            <a:extLst>
              <a:ext uri="{FF2B5EF4-FFF2-40B4-BE49-F238E27FC236}">
                <a16:creationId xmlns:a16="http://schemas.microsoft.com/office/drawing/2014/main" id="{EC533348-58B2-BE76-3871-4F30E36E63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65406" t="16811" b="19383"/>
          <a:stretch/>
        </p:blipFill>
        <p:spPr>
          <a:xfrm>
            <a:off x="5188567" y="3403942"/>
            <a:ext cx="296087" cy="5461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296D0BC-06CE-B5CE-2113-A97A934A1D92}"/>
              </a:ext>
            </a:extLst>
          </p:cNvPr>
          <p:cNvSpPr txBox="1"/>
          <p:nvPr/>
        </p:nvSpPr>
        <p:spPr>
          <a:xfrm>
            <a:off x="4950561" y="3875752"/>
            <a:ext cx="803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CDN Edge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E42D061-E024-C0A6-B1C4-492CBC00FAF7}"/>
              </a:ext>
            </a:extLst>
          </p:cNvPr>
          <p:cNvGrpSpPr/>
          <p:nvPr/>
        </p:nvGrpSpPr>
        <p:grpSpPr>
          <a:xfrm>
            <a:off x="4632374" y="3417028"/>
            <a:ext cx="556193" cy="493761"/>
            <a:chOff x="4646806" y="4880113"/>
            <a:chExt cx="556193" cy="493761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74078D6-97B1-BA46-04C9-1BA83899DBEE}"/>
                </a:ext>
              </a:extLst>
            </p:cNvPr>
            <p:cNvSpPr/>
            <p:nvPr/>
          </p:nvSpPr>
          <p:spPr>
            <a:xfrm>
              <a:off x="4840357" y="4880113"/>
              <a:ext cx="208722" cy="208722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126C342-21E3-99FD-91BE-17A808F9E72F}"/>
                </a:ext>
              </a:extLst>
            </p:cNvPr>
            <p:cNvSpPr/>
            <p:nvPr/>
          </p:nvSpPr>
          <p:spPr>
            <a:xfrm>
              <a:off x="5002282" y="5121413"/>
              <a:ext cx="142881" cy="13049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857CD69-73EC-3C3F-2DEE-D377A62CEEEA}"/>
                </a:ext>
              </a:extLst>
            </p:cNvPr>
            <p:cNvSpPr/>
            <p:nvPr/>
          </p:nvSpPr>
          <p:spPr>
            <a:xfrm>
              <a:off x="4731571" y="5121413"/>
              <a:ext cx="142881" cy="13049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6DB8C0D-90F7-0404-A242-39AFA1378D1C}"/>
                </a:ext>
              </a:extLst>
            </p:cNvPr>
            <p:cNvSpPr/>
            <p:nvPr/>
          </p:nvSpPr>
          <p:spPr>
            <a:xfrm>
              <a:off x="4646806" y="5284451"/>
              <a:ext cx="94433" cy="86248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62506430-9949-39EA-5CA2-4496D36339FC}"/>
                </a:ext>
              </a:extLst>
            </p:cNvPr>
            <p:cNvSpPr/>
            <p:nvPr/>
          </p:nvSpPr>
          <p:spPr>
            <a:xfrm>
              <a:off x="4800726" y="5284488"/>
              <a:ext cx="94433" cy="86248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2EEEB19-4106-4B12-0C6B-9A92054DA065}"/>
                </a:ext>
              </a:extLst>
            </p:cNvPr>
            <p:cNvSpPr/>
            <p:nvPr/>
          </p:nvSpPr>
          <p:spPr>
            <a:xfrm>
              <a:off x="4954646" y="5287626"/>
              <a:ext cx="94433" cy="86248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67DB2A6-2A01-EAF1-82D9-2EFD9B39CC20}"/>
                </a:ext>
              </a:extLst>
            </p:cNvPr>
            <p:cNvSpPr/>
            <p:nvPr/>
          </p:nvSpPr>
          <p:spPr>
            <a:xfrm>
              <a:off x="5108566" y="5284451"/>
              <a:ext cx="94433" cy="86248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06BC02B-98CD-73F9-7331-947096B0B361}"/>
                </a:ext>
              </a:extLst>
            </p:cNvPr>
            <p:cNvCxnSpPr>
              <a:stCxn id="39" idx="3"/>
              <a:endCxn id="41" idx="0"/>
            </p:cNvCxnSpPr>
            <p:nvPr/>
          </p:nvCxnSpPr>
          <p:spPr>
            <a:xfrm flipH="1">
              <a:off x="4803012" y="5058268"/>
              <a:ext cx="67912" cy="631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D0E17EE-7A8E-AAF6-F9E7-6ADE98C0F06D}"/>
                </a:ext>
              </a:extLst>
            </p:cNvPr>
            <p:cNvCxnSpPr/>
            <p:nvPr/>
          </p:nvCxnSpPr>
          <p:spPr>
            <a:xfrm flipH="1">
              <a:off x="4697613" y="5222225"/>
              <a:ext cx="67912" cy="631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58833EB-B534-D6FC-01D9-2A719C169A4A}"/>
                </a:ext>
              </a:extLst>
            </p:cNvPr>
            <p:cNvCxnSpPr>
              <a:cxnSpLocks/>
              <a:stCxn id="40" idx="0"/>
            </p:cNvCxnSpPr>
            <p:nvPr/>
          </p:nvCxnSpPr>
          <p:spPr>
            <a:xfrm flipH="1" flipV="1">
              <a:off x="5015123" y="5057391"/>
              <a:ext cx="58600" cy="640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F8615A2-0174-C86E-BC05-87CD08AB354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08566" y="5227239"/>
              <a:ext cx="58600" cy="640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7E5112FB-0CC3-1015-729C-2258147167CE}"/>
                </a:ext>
              </a:extLst>
            </p:cNvPr>
            <p:cNvCxnSpPr>
              <a:cxnSpLocks/>
              <a:stCxn id="43" idx="7"/>
            </p:cNvCxnSpPr>
            <p:nvPr/>
          </p:nvCxnSpPr>
          <p:spPr>
            <a:xfrm flipH="1" flipV="1">
              <a:off x="4849145" y="5226276"/>
              <a:ext cx="32185" cy="708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8B89DB3-A740-8F2A-1DEF-324DCD164AAB}"/>
                </a:ext>
              </a:extLst>
            </p:cNvPr>
            <p:cNvCxnSpPr>
              <a:cxnSpLocks/>
              <a:endCxn id="44" idx="0"/>
            </p:cNvCxnSpPr>
            <p:nvPr/>
          </p:nvCxnSpPr>
          <p:spPr>
            <a:xfrm flipH="1">
              <a:off x="5001863" y="5220337"/>
              <a:ext cx="33955" cy="6728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B49A11F-FC29-39D3-6E8F-C2AE4F45E371}"/>
              </a:ext>
            </a:extLst>
          </p:cNvPr>
          <p:cNvGrpSpPr/>
          <p:nvPr/>
        </p:nvGrpSpPr>
        <p:grpSpPr>
          <a:xfrm>
            <a:off x="10310318" y="3305195"/>
            <a:ext cx="556193" cy="493761"/>
            <a:chOff x="4646806" y="4880113"/>
            <a:chExt cx="556193" cy="493761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2BC4618-E680-BCE5-B017-796BE20016F2}"/>
                </a:ext>
              </a:extLst>
            </p:cNvPr>
            <p:cNvSpPr/>
            <p:nvPr/>
          </p:nvSpPr>
          <p:spPr>
            <a:xfrm>
              <a:off x="4840357" y="4880113"/>
              <a:ext cx="208722" cy="208722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2CEF79F2-ECE5-2F7E-B591-4A6A7649F80E}"/>
                </a:ext>
              </a:extLst>
            </p:cNvPr>
            <p:cNvSpPr/>
            <p:nvPr/>
          </p:nvSpPr>
          <p:spPr>
            <a:xfrm>
              <a:off x="5002282" y="5121413"/>
              <a:ext cx="142881" cy="13049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CD5E520B-795E-E161-4945-B0D62632DCA8}"/>
                </a:ext>
              </a:extLst>
            </p:cNvPr>
            <p:cNvSpPr/>
            <p:nvPr/>
          </p:nvSpPr>
          <p:spPr>
            <a:xfrm>
              <a:off x="4731571" y="5121413"/>
              <a:ext cx="142881" cy="13049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E5B8B0DC-824F-73FD-AEF4-F47877E29E74}"/>
                </a:ext>
              </a:extLst>
            </p:cNvPr>
            <p:cNvSpPr/>
            <p:nvPr/>
          </p:nvSpPr>
          <p:spPr>
            <a:xfrm>
              <a:off x="4646806" y="5284451"/>
              <a:ext cx="94433" cy="86248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09EDAFF-CD82-5FC6-EE26-FBE8FEEFA136}"/>
                </a:ext>
              </a:extLst>
            </p:cNvPr>
            <p:cNvSpPr/>
            <p:nvPr/>
          </p:nvSpPr>
          <p:spPr>
            <a:xfrm>
              <a:off x="4800726" y="5284488"/>
              <a:ext cx="94433" cy="86248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A66ACD02-4E0D-E3BA-EE54-64C4805849F8}"/>
                </a:ext>
              </a:extLst>
            </p:cNvPr>
            <p:cNvSpPr/>
            <p:nvPr/>
          </p:nvSpPr>
          <p:spPr>
            <a:xfrm>
              <a:off x="4954646" y="5287626"/>
              <a:ext cx="94433" cy="86248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EF172BC9-E9B9-BBA5-43A2-98C49CF88149}"/>
                </a:ext>
              </a:extLst>
            </p:cNvPr>
            <p:cNvSpPr/>
            <p:nvPr/>
          </p:nvSpPr>
          <p:spPr>
            <a:xfrm>
              <a:off x="5108566" y="5284451"/>
              <a:ext cx="94433" cy="86248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45880126-4502-3A33-EDBB-9EEC0D7F95FD}"/>
                </a:ext>
              </a:extLst>
            </p:cNvPr>
            <p:cNvCxnSpPr>
              <a:stCxn id="58" idx="3"/>
              <a:endCxn id="60" idx="0"/>
            </p:cNvCxnSpPr>
            <p:nvPr/>
          </p:nvCxnSpPr>
          <p:spPr>
            <a:xfrm flipH="1">
              <a:off x="4803012" y="5058268"/>
              <a:ext cx="67912" cy="631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EFC5E4D-C714-D9A7-4695-722B3912B4A3}"/>
                </a:ext>
              </a:extLst>
            </p:cNvPr>
            <p:cNvCxnSpPr/>
            <p:nvPr/>
          </p:nvCxnSpPr>
          <p:spPr>
            <a:xfrm flipH="1">
              <a:off x="4697613" y="5222225"/>
              <a:ext cx="67912" cy="631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1C9E931-B1A3-3814-5EC5-08D86D978FB7}"/>
                </a:ext>
              </a:extLst>
            </p:cNvPr>
            <p:cNvCxnSpPr>
              <a:cxnSpLocks/>
              <a:stCxn id="59" idx="0"/>
            </p:cNvCxnSpPr>
            <p:nvPr/>
          </p:nvCxnSpPr>
          <p:spPr>
            <a:xfrm flipH="1" flipV="1">
              <a:off x="5015123" y="5057391"/>
              <a:ext cx="58600" cy="640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B282A4D-626C-4F3C-DEE5-522D82AD350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08566" y="5227239"/>
              <a:ext cx="58600" cy="640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22705A9-01AD-F4F0-9FA4-74E45840A35A}"/>
                </a:ext>
              </a:extLst>
            </p:cNvPr>
            <p:cNvCxnSpPr>
              <a:cxnSpLocks/>
              <a:stCxn id="62" idx="7"/>
            </p:cNvCxnSpPr>
            <p:nvPr/>
          </p:nvCxnSpPr>
          <p:spPr>
            <a:xfrm flipH="1" flipV="1">
              <a:off x="4849145" y="5226276"/>
              <a:ext cx="32185" cy="708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E9F3DD7-7353-4E1D-D740-3DA5530A1689}"/>
                </a:ext>
              </a:extLst>
            </p:cNvPr>
            <p:cNvCxnSpPr>
              <a:cxnSpLocks/>
              <a:endCxn id="63" idx="0"/>
            </p:cNvCxnSpPr>
            <p:nvPr/>
          </p:nvCxnSpPr>
          <p:spPr>
            <a:xfrm flipH="1">
              <a:off x="5001863" y="5220337"/>
              <a:ext cx="33955" cy="6728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1" name="Graphic 70" descr="Computer outline">
            <a:extLst>
              <a:ext uri="{FF2B5EF4-FFF2-40B4-BE49-F238E27FC236}">
                <a16:creationId xmlns:a16="http://schemas.microsoft.com/office/drawing/2014/main" id="{825AF6A1-6CC0-77B0-EF34-5766C42B4B0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65406" t="16811" b="19383"/>
          <a:stretch/>
        </p:blipFill>
        <p:spPr>
          <a:xfrm>
            <a:off x="9820229" y="3169204"/>
            <a:ext cx="296087" cy="546100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EC0C7717-FEA2-D6E4-8659-C3CA7A1ACFAA}"/>
              </a:ext>
            </a:extLst>
          </p:cNvPr>
          <p:cNvSpPr txBox="1"/>
          <p:nvPr/>
        </p:nvSpPr>
        <p:spPr>
          <a:xfrm>
            <a:off x="9582223" y="3641014"/>
            <a:ext cx="803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CDN Edge</a:t>
            </a:r>
          </a:p>
        </p:txBody>
      </p:sp>
      <p:pic>
        <p:nvPicPr>
          <p:cNvPr id="74" name="Graphic 73" descr="Programmer male outline">
            <a:extLst>
              <a:ext uri="{FF2B5EF4-FFF2-40B4-BE49-F238E27FC236}">
                <a16:creationId xmlns:a16="http://schemas.microsoft.com/office/drawing/2014/main" id="{B7FE72DA-282E-4AF5-97AD-6E6224DD9A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76842" y="4996551"/>
            <a:ext cx="914400" cy="914400"/>
          </a:xfrm>
          <a:prstGeom prst="rect">
            <a:avLst/>
          </a:prstGeom>
        </p:spPr>
      </p:pic>
      <p:pic>
        <p:nvPicPr>
          <p:cNvPr id="76" name="Graphic 75" descr="Programmer female outline">
            <a:extLst>
              <a:ext uri="{FF2B5EF4-FFF2-40B4-BE49-F238E27FC236}">
                <a16:creationId xmlns:a16="http://schemas.microsoft.com/office/drawing/2014/main" id="{D47E14FE-E3AD-151C-1937-1FD2B5394F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443331" y="5421526"/>
            <a:ext cx="914400" cy="914400"/>
          </a:xfrm>
          <a:prstGeom prst="rect">
            <a:avLst/>
          </a:prstGeom>
        </p:spPr>
      </p:pic>
      <p:pic>
        <p:nvPicPr>
          <p:cNvPr id="77" name="Graphic 76" descr="Programmer male outline">
            <a:extLst>
              <a:ext uri="{FF2B5EF4-FFF2-40B4-BE49-F238E27FC236}">
                <a16:creationId xmlns:a16="http://schemas.microsoft.com/office/drawing/2014/main" id="{DBE67A61-B4D4-68B3-6E6B-BBFD639852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88735" y="5445296"/>
            <a:ext cx="914400" cy="914400"/>
          </a:xfrm>
          <a:prstGeom prst="rect">
            <a:avLst/>
          </a:prstGeom>
        </p:spPr>
      </p:pic>
      <p:pic>
        <p:nvPicPr>
          <p:cNvPr id="78" name="Graphic 77" descr="Programmer female outline">
            <a:extLst>
              <a:ext uri="{FF2B5EF4-FFF2-40B4-BE49-F238E27FC236}">
                <a16:creationId xmlns:a16="http://schemas.microsoft.com/office/drawing/2014/main" id="{32578589-C432-2C49-6D69-304EA23138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185757" y="5250775"/>
            <a:ext cx="914400" cy="914400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EDB962EE-26E4-986C-F7A0-4C1666871FE0}"/>
              </a:ext>
            </a:extLst>
          </p:cNvPr>
          <p:cNvSpPr txBox="1"/>
          <p:nvPr/>
        </p:nvSpPr>
        <p:spPr>
          <a:xfrm>
            <a:off x="5320325" y="6157182"/>
            <a:ext cx="6595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Upload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06967CA-DFC2-BFE2-A2E2-E23D21FD35F1}"/>
              </a:ext>
            </a:extLst>
          </p:cNvPr>
          <p:cNvSpPr txBox="1"/>
          <p:nvPr/>
        </p:nvSpPr>
        <p:spPr>
          <a:xfrm>
            <a:off x="6936275" y="6375683"/>
            <a:ext cx="8193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Download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FDCD3011-4FDA-6F9F-340A-DBD7B0778974}"/>
              </a:ext>
            </a:extLst>
          </p:cNvPr>
          <p:cNvSpPr txBox="1"/>
          <p:nvPr/>
        </p:nvSpPr>
        <p:spPr>
          <a:xfrm>
            <a:off x="8570735" y="6375684"/>
            <a:ext cx="6595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Browse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D35994F-41D7-2EC9-F017-67248A128397}"/>
              </a:ext>
            </a:extLst>
          </p:cNvPr>
          <p:cNvSpPr txBox="1"/>
          <p:nvPr/>
        </p:nvSpPr>
        <p:spPr>
          <a:xfrm>
            <a:off x="9982567" y="5902496"/>
            <a:ext cx="6193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Share</a:t>
            </a:r>
          </a:p>
        </p:txBody>
      </p:sp>
      <p:pic>
        <p:nvPicPr>
          <p:cNvPr id="83" name="Graphic 82" descr="Programmer male outline">
            <a:extLst>
              <a:ext uri="{FF2B5EF4-FFF2-40B4-BE49-F238E27FC236}">
                <a16:creationId xmlns:a16="http://schemas.microsoft.com/office/drawing/2014/main" id="{BF0077C2-9F62-279C-7BDA-7D4F9381CB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118173" y="1127438"/>
            <a:ext cx="914400" cy="914400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67E65586-5693-8A31-00A5-DFC682AB2666}"/>
              </a:ext>
            </a:extLst>
          </p:cNvPr>
          <p:cNvSpPr txBox="1"/>
          <p:nvPr/>
        </p:nvSpPr>
        <p:spPr>
          <a:xfrm>
            <a:off x="10323898" y="2033383"/>
            <a:ext cx="6193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User</a:t>
            </a:r>
          </a:p>
        </p:txBody>
      </p:sp>
      <p:pic>
        <p:nvPicPr>
          <p:cNvPr id="85" name="Graphic 84" descr="Programmer male outline">
            <a:extLst>
              <a:ext uri="{FF2B5EF4-FFF2-40B4-BE49-F238E27FC236}">
                <a16:creationId xmlns:a16="http://schemas.microsoft.com/office/drawing/2014/main" id="{2295FAAE-A622-5519-6C09-EB7B4BE948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25348" y="1858994"/>
            <a:ext cx="914400" cy="91440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C7D2A991-8CFF-D305-14A2-DF396FE5939E}"/>
              </a:ext>
            </a:extLst>
          </p:cNvPr>
          <p:cNvSpPr txBox="1"/>
          <p:nvPr/>
        </p:nvSpPr>
        <p:spPr>
          <a:xfrm>
            <a:off x="4331073" y="2764939"/>
            <a:ext cx="6193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User</a:t>
            </a:r>
          </a:p>
        </p:txBody>
      </p:sp>
      <p:pic>
        <p:nvPicPr>
          <p:cNvPr id="87" name="Graphic 86" descr="Programmer male outline">
            <a:extLst>
              <a:ext uri="{FF2B5EF4-FFF2-40B4-BE49-F238E27FC236}">
                <a16:creationId xmlns:a16="http://schemas.microsoft.com/office/drawing/2014/main" id="{505CA355-FD42-60F6-BEB6-2949E75291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19021" y="1147870"/>
            <a:ext cx="914400" cy="914400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3FD64F02-BCEF-1614-6EEB-990CFE3AFE8D}"/>
              </a:ext>
            </a:extLst>
          </p:cNvPr>
          <p:cNvSpPr txBox="1"/>
          <p:nvPr/>
        </p:nvSpPr>
        <p:spPr>
          <a:xfrm>
            <a:off x="7624746" y="2053815"/>
            <a:ext cx="6193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User</a:t>
            </a:r>
          </a:p>
        </p:txBody>
      </p:sp>
      <p:pic>
        <p:nvPicPr>
          <p:cNvPr id="5" name="Graphic 4" descr="Work from home Wi-Fi outline">
            <a:hlinkClick r:id="rId12" action="ppaction://hlinksldjump"/>
            <a:extLst>
              <a:ext uri="{FF2B5EF4-FFF2-40B4-BE49-F238E27FC236}">
                <a16:creationId xmlns:a16="http://schemas.microsoft.com/office/drawing/2014/main" id="{4E15CB6C-9CF2-ABE4-81F8-0A6EE45F82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21748" y="6014421"/>
            <a:ext cx="509831" cy="50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40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97C8202F-B64E-1245-AD06-38B67102BC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82" y="318740"/>
            <a:ext cx="3266326" cy="151067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C20CA28-A921-B232-D371-57B75A9F2ED1}"/>
              </a:ext>
            </a:extLst>
          </p:cNvPr>
          <p:cNvGrpSpPr/>
          <p:nvPr/>
        </p:nvGrpSpPr>
        <p:grpSpPr>
          <a:xfrm>
            <a:off x="1294694" y="2171700"/>
            <a:ext cx="9602611" cy="2514600"/>
            <a:chOff x="1075406" y="2378567"/>
            <a:chExt cx="9602611" cy="2514600"/>
          </a:xfrm>
        </p:grpSpPr>
        <p:pic>
          <p:nvPicPr>
            <p:cNvPr id="6" name="Picture 5" descr="A person in a suit and tie&#10;&#10;Description automatically generated">
              <a:extLst>
                <a:ext uri="{FF2B5EF4-FFF2-40B4-BE49-F238E27FC236}">
                  <a16:creationId xmlns:a16="http://schemas.microsoft.com/office/drawing/2014/main" id="{B7C7619A-45D6-492A-A089-5ACD1A5D4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99117" y="2378567"/>
              <a:ext cx="2197100" cy="25146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8" name="Picture 7" descr="A person in a suit&#10;&#10;Description automatically generated">
              <a:extLst>
                <a:ext uri="{FF2B5EF4-FFF2-40B4-BE49-F238E27FC236}">
                  <a16:creationId xmlns:a16="http://schemas.microsoft.com/office/drawing/2014/main" id="{9ABCDD32-256A-1F69-652F-D72F36C55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80917" y="2378567"/>
              <a:ext cx="2197100" cy="25146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1" name="Picture 10" descr="A person in a black jacket&#10;&#10;Description automatically generated">
              <a:extLst>
                <a:ext uri="{FF2B5EF4-FFF2-40B4-BE49-F238E27FC236}">
                  <a16:creationId xmlns:a16="http://schemas.microsoft.com/office/drawing/2014/main" id="{004C46AA-5B2F-8756-A054-7DA4CF034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5406" y="2378567"/>
              <a:ext cx="2197100" cy="25146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39D8684-C204-F11D-DA70-4BEF986578E1}"/>
              </a:ext>
            </a:extLst>
          </p:cNvPr>
          <p:cNvSpPr txBox="1"/>
          <p:nvPr/>
        </p:nvSpPr>
        <p:spPr>
          <a:xfrm>
            <a:off x="914138" y="4686300"/>
            <a:ext cx="3092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David Miller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President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</a:rPr>
              <a:t>dmiller@emamsolutions.com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220790-B463-F057-6964-E1122468DE6B}"/>
              </a:ext>
            </a:extLst>
          </p:cNvPr>
          <p:cNvSpPr txBox="1"/>
          <p:nvPr/>
        </p:nvSpPr>
        <p:spPr>
          <a:xfrm>
            <a:off x="4570868" y="4686300"/>
            <a:ext cx="3092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Anoop Thomas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Director of Technologies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</a:rPr>
              <a:t>athomas@emamsolutions.com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BD3FF4-1203-502D-E240-82A2CC2FB2A3}"/>
              </a:ext>
            </a:extLst>
          </p:cNvPr>
          <p:cNvSpPr txBox="1"/>
          <p:nvPr/>
        </p:nvSpPr>
        <p:spPr>
          <a:xfrm>
            <a:off x="8327494" y="4686300"/>
            <a:ext cx="3092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Chuck Buelow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V.P. of Business Development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</a:rPr>
              <a:t>cbuelow@emamsolutions.com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0478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B4FE57-3BE7-DF75-5B97-B45AD77504C0}"/>
              </a:ext>
            </a:extLst>
          </p:cNvPr>
          <p:cNvSpPr txBox="1"/>
          <p:nvPr/>
        </p:nvSpPr>
        <p:spPr>
          <a:xfrm>
            <a:off x="3346877" y="727885"/>
            <a:ext cx="5140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Deployment</a:t>
            </a:r>
          </a:p>
        </p:txBody>
      </p:sp>
      <p:pic>
        <p:nvPicPr>
          <p:cNvPr id="3" name="Picture 2" descr="A picture containing font, graphics, graphic design, text&#10;&#10;Description automatically generated">
            <a:extLst>
              <a:ext uri="{FF2B5EF4-FFF2-40B4-BE49-F238E27FC236}">
                <a16:creationId xmlns:a16="http://schemas.microsoft.com/office/drawing/2014/main" id="{22278852-7332-0928-F01D-09B159FD4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66" y="419445"/>
            <a:ext cx="1893376" cy="451847"/>
          </a:xfrm>
          <a:prstGeom prst="rect">
            <a:avLst/>
          </a:prstGeom>
        </p:spPr>
      </p:pic>
      <p:pic>
        <p:nvPicPr>
          <p:cNvPr id="5" name="Picture 4" descr="A blue and white circles&#10;&#10;Description automatically generated">
            <a:extLst>
              <a:ext uri="{FF2B5EF4-FFF2-40B4-BE49-F238E27FC236}">
                <a16:creationId xmlns:a16="http://schemas.microsoft.com/office/drawing/2014/main" id="{67792501-EDCD-703B-426C-DBA970267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214" y="-1480036"/>
            <a:ext cx="3886786" cy="113746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B3E8232-2EA9-E214-6857-C513911A8A9B}"/>
              </a:ext>
            </a:extLst>
          </p:cNvPr>
          <p:cNvGrpSpPr/>
          <p:nvPr/>
        </p:nvGrpSpPr>
        <p:grpSpPr>
          <a:xfrm>
            <a:off x="681730" y="2149129"/>
            <a:ext cx="3550507" cy="3980986"/>
            <a:chOff x="8207141" y="2192221"/>
            <a:chExt cx="3550507" cy="3980986"/>
          </a:xfrm>
          <a:solidFill>
            <a:srgbClr val="C00000"/>
          </a:solidFill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815F8EE9-28F5-4646-7E66-5749EFCFEBF6}"/>
                </a:ext>
              </a:extLst>
            </p:cNvPr>
            <p:cNvSpPr/>
            <p:nvPr/>
          </p:nvSpPr>
          <p:spPr>
            <a:xfrm>
              <a:off x="8239529" y="2192221"/>
              <a:ext cx="3256156" cy="3980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1BAB11E-026A-2E7F-847B-AD210A9FBE91}"/>
                </a:ext>
              </a:extLst>
            </p:cNvPr>
            <p:cNvSpPr/>
            <p:nvPr/>
          </p:nvSpPr>
          <p:spPr>
            <a:xfrm>
              <a:off x="8207141" y="2432774"/>
              <a:ext cx="3550507" cy="2995875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100000"/>
              </a:pPr>
              <a:r>
                <a:rPr lang="en-US" sz="2800" b="1" cap="small" dirty="0">
                  <a:solidFill>
                    <a:schemeClr val="bg1"/>
                  </a:soli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</a:rPr>
                <a:t>emam hybrid</a:t>
              </a:r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spcAft>
                  <a:spcPts val="600"/>
                </a:spcAft>
                <a:buClr>
                  <a:schemeClr val="bg1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2000" b="1" cap="small" dirty="0">
                  <a:solidFill>
                    <a:schemeClr val="bg1"/>
                  </a:soli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</a:rPr>
                <a:t>Cloud-based </a:t>
              </a:r>
              <a:r>
                <a:rPr lang="en-US" sz="2000" b="1" cap="small" dirty="0" err="1">
                  <a:solidFill>
                    <a:schemeClr val="bg1"/>
                  </a:soli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</a:rPr>
                <a:t>db</a:t>
              </a:r>
              <a:r>
                <a:rPr lang="en-US" sz="2000" b="1" cap="small" dirty="0">
                  <a:solidFill>
                    <a:schemeClr val="bg1"/>
                  </a:soli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</a:rPr>
                <a:t> servers &amp; storage</a:t>
              </a:r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spcAft>
                  <a:spcPts val="600"/>
                </a:spcAft>
                <a:buClr>
                  <a:schemeClr val="bg1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2000" b="1" cap="small" dirty="0">
                  <a:solidFill>
                    <a:schemeClr val="bg1"/>
                  </a:soli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</a:rPr>
                <a:t>Local application server for media processing</a:t>
              </a:r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spcAft>
                  <a:spcPts val="600"/>
                </a:spcAft>
                <a:buClr>
                  <a:schemeClr val="bg1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2000" b="1" cap="small" dirty="0">
                  <a:solidFill>
                    <a:schemeClr val="bg1"/>
                  </a:soli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</a:rPr>
                <a:t>Manage local  san/</a:t>
              </a:r>
              <a:r>
                <a:rPr lang="en-US" sz="2000" b="1" cap="small" dirty="0" err="1">
                  <a:solidFill>
                    <a:schemeClr val="bg1"/>
                  </a:soli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</a:rPr>
                <a:t>nas</a:t>
              </a:r>
              <a:r>
                <a:rPr lang="en-US" sz="2000" b="1" cap="small" dirty="0">
                  <a:solidFill>
                    <a:schemeClr val="bg1"/>
                  </a:soli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</a:rPr>
                <a:t>/</a:t>
              </a:r>
              <a:r>
                <a:rPr lang="en-US" sz="2000" b="1" cap="small" dirty="0" err="1">
                  <a:solidFill>
                    <a:schemeClr val="bg1"/>
                  </a:soli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</a:rPr>
                <a:t>lto</a:t>
              </a:r>
              <a:r>
                <a:rPr lang="en-US" sz="2000" b="1" cap="small" dirty="0">
                  <a:solidFill>
                    <a:schemeClr val="bg1"/>
                  </a:soli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</a:rPr>
                <a:t> storage</a:t>
              </a:r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spcAft>
                  <a:spcPts val="600"/>
                </a:spcAft>
                <a:buClr>
                  <a:schemeClr val="bg1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2000" b="1" cap="small" dirty="0">
                  <a:solidFill>
                    <a:schemeClr val="bg1"/>
                  </a:soli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</a:rPr>
                <a:t>Local and remote editing options</a:t>
              </a:r>
            </a:p>
          </p:txBody>
        </p:sp>
      </p:grpSp>
      <p:pic>
        <p:nvPicPr>
          <p:cNvPr id="16" name="Picture 15" descr="A diagram of a company&#10;&#10;Description automatically generated">
            <a:extLst>
              <a:ext uri="{FF2B5EF4-FFF2-40B4-BE49-F238E27FC236}">
                <a16:creationId xmlns:a16="http://schemas.microsoft.com/office/drawing/2014/main" id="{398DBA35-0A23-B74B-7192-2F45A30ED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2237" y="2074822"/>
            <a:ext cx="7772400" cy="4129600"/>
          </a:xfrm>
          <a:prstGeom prst="rect">
            <a:avLst/>
          </a:prstGeom>
        </p:spPr>
      </p:pic>
      <p:pic>
        <p:nvPicPr>
          <p:cNvPr id="4" name="Graphic 3" descr="Work from home Wi-Fi outline">
            <a:hlinkClick r:id="rId5" action="ppaction://hlinksldjump"/>
            <a:extLst>
              <a:ext uri="{FF2B5EF4-FFF2-40B4-BE49-F238E27FC236}">
                <a16:creationId xmlns:a16="http://schemas.microsoft.com/office/drawing/2014/main" id="{A9974D10-02BB-A0B2-BF45-273DD2FF42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1748" y="6014421"/>
            <a:ext cx="509831" cy="50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997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loud 18">
            <a:extLst>
              <a:ext uri="{FF2B5EF4-FFF2-40B4-BE49-F238E27FC236}">
                <a16:creationId xmlns:a16="http://schemas.microsoft.com/office/drawing/2014/main" id="{58750D83-294F-7846-885E-3EEF722540DA}"/>
              </a:ext>
            </a:extLst>
          </p:cNvPr>
          <p:cNvSpPr/>
          <p:nvPr/>
        </p:nvSpPr>
        <p:spPr>
          <a:xfrm>
            <a:off x="6332600" y="2268019"/>
            <a:ext cx="3256156" cy="248294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B4FE57-3BE7-DF75-5B97-B45AD77504C0}"/>
              </a:ext>
            </a:extLst>
          </p:cNvPr>
          <p:cNvSpPr txBox="1"/>
          <p:nvPr/>
        </p:nvSpPr>
        <p:spPr>
          <a:xfrm>
            <a:off x="3409561" y="235907"/>
            <a:ext cx="5140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Deployment</a:t>
            </a:r>
          </a:p>
        </p:txBody>
      </p:sp>
      <p:pic>
        <p:nvPicPr>
          <p:cNvPr id="3" name="Picture 2" descr="A picture containing font, graphics, graphic design, text&#10;&#10;Description automatically generated">
            <a:extLst>
              <a:ext uri="{FF2B5EF4-FFF2-40B4-BE49-F238E27FC236}">
                <a16:creationId xmlns:a16="http://schemas.microsoft.com/office/drawing/2014/main" id="{22278852-7332-0928-F01D-09B159FD4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66" y="419445"/>
            <a:ext cx="1893376" cy="45184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17DD3C9-871C-8B52-70A3-558A16BBE1EC}"/>
              </a:ext>
            </a:extLst>
          </p:cNvPr>
          <p:cNvGrpSpPr/>
          <p:nvPr/>
        </p:nvGrpSpPr>
        <p:grpSpPr>
          <a:xfrm>
            <a:off x="782513" y="2124278"/>
            <a:ext cx="3256157" cy="3980986"/>
            <a:chOff x="4483595" y="2192221"/>
            <a:chExt cx="3256157" cy="3980986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CBDB5B63-FE70-AB78-21F6-140B81BDCA9D}"/>
                </a:ext>
              </a:extLst>
            </p:cNvPr>
            <p:cNvSpPr/>
            <p:nvPr/>
          </p:nvSpPr>
          <p:spPr>
            <a:xfrm>
              <a:off x="4483596" y="2192221"/>
              <a:ext cx="3256156" cy="3980986"/>
            </a:xfrm>
            <a:prstGeom prst="roundRect">
              <a:avLst/>
            </a:prstGeom>
            <a:solidFill>
              <a:srgbClr val="376B8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DE46D9D-91FE-127C-6A04-DE9FA5613B8D}"/>
                </a:ext>
              </a:extLst>
            </p:cNvPr>
            <p:cNvSpPr/>
            <p:nvPr/>
          </p:nvSpPr>
          <p:spPr>
            <a:xfrm>
              <a:off x="4483595" y="2432773"/>
              <a:ext cx="3256156" cy="304247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20000"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100000"/>
              </a:pPr>
              <a:r>
                <a:rPr lang="en-US" sz="3600" b="1" cap="small" dirty="0">
                  <a:solidFill>
                    <a:schemeClr val="bg1"/>
                  </a:soli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</a:rPr>
                <a:t>emam multi-site</a:t>
              </a:r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spcAft>
                  <a:spcPts val="600"/>
                </a:spcAft>
                <a:buClr>
                  <a:schemeClr val="bg1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2400" b="1" cap="small" dirty="0">
                  <a:solidFill>
                    <a:schemeClr val="bg1"/>
                  </a:soli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</a:rPr>
                <a:t>Manage multiple sites</a:t>
              </a:r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spcAft>
                  <a:spcPts val="600"/>
                </a:spcAft>
                <a:buClr>
                  <a:schemeClr val="bg1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2400" b="1" cap="small" dirty="0">
                  <a:solidFill>
                    <a:schemeClr val="bg1"/>
                  </a:soli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</a:rPr>
                <a:t>Public or private cloud / network</a:t>
              </a:r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spcAft>
                  <a:spcPts val="600"/>
                </a:spcAft>
                <a:buClr>
                  <a:schemeClr val="bg1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2400" b="1" cap="small" dirty="0">
                  <a:solidFill>
                    <a:schemeClr val="bg1"/>
                  </a:soli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</a:rPr>
                <a:t>Local </a:t>
              </a:r>
              <a:r>
                <a:rPr lang="en-US" sz="2400" b="1" cap="small" dirty="0" err="1">
                  <a:solidFill>
                    <a:schemeClr val="bg1"/>
                  </a:soli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</a:rPr>
                <a:t>san</a:t>
              </a:r>
              <a:r>
                <a:rPr lang="en-US" sz="2400" b="1" cap="small" dirty="0">
                  <a:solidFill>
                    <a:schemeClr val="bg1"/>
                  </a:soli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</a:rPr>
                <a:t>/</a:t>
              </a:r>
              <a:r>
                <a:rPr lang="en-US" sz="2400" b="1" cap="small" dirty="0" err="1">
                  <a:solidFill>
                    <a:schemeClr val="bg1"/>
                  </a:soli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</a:rPr>
                <a:t>nas</a:t>
              </a:r>
              <a:r>
                <a:rPr lang="en-US" sz="2400" b="1" cap="small" dirty="0">
                  <a:solidFill>
                    <a:schemeClr val="bg1"/>
                  </a:soli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</a:rPr>
                <a:t>/</a:t>
              </a:r>
              <a:r>
                <a:rPr lang="en-US" sz="2400" b="1" cap="small" dirty="0" err="1">
                  <a:solidFill>
                    <a:schemeClr val="bg1"/>
                  </a:soli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</a:rPr>
                <a:t>lto</a:t>
              </a:r>
              <a:endParaRPr lang="en-US" sz="2400" b="1" cap="small" dirty="0">
                <a:solidFill>
                  <a:schemeClr val="bg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endParaRPr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spcAft>
                  <a:spcPts val="600"/>
                </a:spcAft>
                <a:buClr>
                  <a:schemeClr val="bg1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2400" b="1" cap="small" dirty="0">
                  <a:solidFill>
                    <a:schemeClr val="bg1"/>
                  </a:soli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</a:rPr>
                <a:t>Media access from any location with permission</a:t>
              </a:r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spcAft>
                  <a:spcPts val="600"/>
                </a:spcAft>
                <a:buClr>
                  <a:schemeClr val="bg1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2400" b="1" cap="small" dirty="0">
                  <a:solidFill>
                    <a:schemeClr val="bg1"/>
                  </a:soli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</a:rPr>
                <a:t>Move or copy media between locations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996AEEB-31DB-B4D1-E9BD-7FA881D05D2D}"/>
              </a:ext>
            </a:extLst>
          </p:cNvPr>
          <p:cNvGrpSpPr/>
          <p:nvPr/>
        </p:nvGrpSpPr>
        <p:grpSpPr>
          <a:xfrm>
            <a:off x="7149576" y="2918899"/>
            <a:ext cx="1584354" cy="1044625"/>
            <a:chOff x="6480146" y="3071628"/>
            <a:chExt cx="1584354" cy="1044625"/>
          </a:xfrm>
        </p:grpSpPr>
        <p:pic>
          <p:nvPicPr>
            <p:cNvPr id="20" name="Picture 19" descr="A picture containing font, graphics, graphic design, text&#10;&#10;Description automatically generated">
              <a:extLst>
                <a:ext uri="{FF2B5EF4-FFF2-40B4-BE49-F238E27FC236}">
                  <a16:creationId xmlns:a16="http://schemas.microsoft.com/office/drawing/2014/main" id="{C6DDF721-951B-3CEC-802D-7FD5C660D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80146" y="3071628"/>
              <a:ext cx="1183845" cy="282520"/>
            </a:xfrm>
            <a:prstGeom prst="rect">
              <a:avLst/>
            </a:prstGeom>
          </p:spPr>
        </p:pic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47E1CA72-B001-F617-440D-118EDA6B8D0E}"/>
                </a:ext>
              </a:extLst>
            </p:cNvPr>
            <p:cNvSpPr/>
            <p:nvPr/>
          </p:nvSpPr>
          <p:spPr>
            <a:xfrm>
              <a:off x="6644124" y="3422717"/>
              <a:ext cx="855887" cy="196903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eMAM DB</a:t>
              </a: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E6CE0698-8D94-921B-712D-0795CF104668}"/>
                </a:ext>
              </a:extLst>
            </p:cNvPr>
            <p:cNvSpPr/>
            <p:nvPr/>
          </p:nvSpPr>
          <p:spPr>
            <a:xfrm>
              <a:off x="6644124" y="3659001"/>
              <a:ext cx="855887" cy="196903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eMAM Web</a:t>
              </a:r>
            </a:p>
          </p:txBody>
        </p:sp>
        <p:pic>
          <p:nvPicPr>
            <p:cNvPr id="26" name="Picture 25" descr="A green and white logo&#10;&#10;Description automatically generated">
              <a:extLst>
                <a:ext uri="{FF2B5EF4-FFF2-40B4-BE49-F238E27FC236}">
                  <a16:creationId xmlns:a16="http://schemas.microsoft.com/office/drawing/2014/main" id="{D1EF28A9-E53E-708A-6523-C122688B29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319" t="11297" r="34680" b="12558"/>
            <a:stretch/>
          </p:blipFill>
          <p:spPr>
            <a:xfrm>
              <a:off x="7733714" y="3595554"/>
              <a:ext cx="330786" cy="520699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5E11866-BEF8-5D5B-BCE6-A08B2CDFE57E}"/>
              </a:ext>
            </a:extLst>
          </p:cNvPr>
          <p:cNvGrpSpPr/>
          <p:nvPr/>
        </p:nvGrpSpPr>
        <p:grpSpPr>
          <a:xfrm>
            <a:off x="9740041" y="3302565"/>
            <a:ext cx="914400" cy="1207386"/>
            <a:chOff x="6888735" y="5445296"/>
            <a:chExt cx="914400" cy="1207386"/>
          </a:xfrm>
        </p:grpSpPr>
        <p:pic>
          <p:nvPicPr>
            <p:cNvPr id="77" name="Graphic 76" descr="Programmer male outline">
              <a:extLst>
                <a:ext uri="{FF2B5EF4-FFF2-40B4-BE49-F238E27FC236}">
                  <a16:creationId xmlns:a16="http://schemas.microsoft.com/office/drawing/2014/main" id="{DBE67A61-B4D4-68B3-6E6B-BBFD63985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888735" y="5445296"/>
              <a:ext cx="914400" cy="914400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206967CA-DFC2-BFE2-A2E2-E23D21FD35F1}"/>
                </a:ext>
              </a:extLst>
            </p:cNvPr>
            <p:cNvSpPr txBox="1"/>
            <p:nvPr/>
          </p:nvSpPr>
          <p:spPr>
            <a:xfrm>
              <a:off x="6936275" y="6375683"/>
              <a:ext cx="8193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Download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95A26B3-1E7A-34DB-E525-39F45847BACE}"/>
              </a:ext>
            </a:extLst>
          </p:cNvPr>
          <p:cNvGrpSpPr/>
          <p:nvPr/>
        </p:nvGrpSpPr>
        <p:grpSpPr>
          <a:xfrm>
            <a:off x="5414518" y="3200371"/>
            <a:ext cx="914400" cy="1231157"/>
            <a:chOff x="8443331" y="5421526"/>
            <a:chExt cx="914400" cy="1231157"/>
          </a:xfrm>
        </p:grpSpPr>
        <p:pic>
          <p:nvPicPr>
            <p:cNvPr id="76" name="Graphic 75" descr="Programmer female outline">
              <a:extLst>
                <a:ext uri="{FF2B5EF4-FFF2-40B4-BE49-F238E27FC236}">
                  <a16:creationId xmlns:a16="http://schemas.microsoft.com/office/drawing/2014/main" id="{D47E14FE-E3AD-151C-1937-1FD2B5394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443331" y="5421526"/>
              <a:ext cx="914400" cy="914400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FDCD3011-4FDA-6F9F-340A-DBD7B0778974}"/>
                </a:ext>
              </a:extLst>
            </p:cNvPr>
            <p:cNvSpPr txBox="1"/>
            <p:nvPr/>
          </p:nvSpPr>
          <p:spPr>
            <a:xfrm>
              <a:off x="8570735" y="6375684"/>
              <a:ext cx="6595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Browse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C92495A-BA49-99BA-E4DC-5E0E7C335D0C}"/>
              </a:ext>
            </a:extLst>
          </p:cNvPr>
          <p:cNvGrpSpPr/>
          <p:nvPr/>
        </p:nvGrpSpPr>
        <p:grpSpPr>
          <a:xfrm>
            <a:off x="9560122" y="2047516"/>
            <a:ext cx="914400" cy="1182944"/>
            <a:chOff x="9776842" y="4996551"/>
            <a:chExt cx="914400" cy="1182944"/>
          </a:xfrm>
        </p:grpSpPr>
        <p:pic>
          <p:nvPicPr>
            <p:cNvPr id="74" name="Graphic 73" descr="Programmer male outline">
              <a:extLst>
                <a:ext uri="{FF2B5EF4-FFF2-40B4-BE49-F238E27FC236}">
                  <a16:creationId xmlns:a16="http://schemas.microsoft.com/office/drawing/2014/main" id="{B7FE72DA-282E-4AF5-97AD-6E6224DD9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776842" y="4996551"/>
              <a:ext cx="914400" cy="914400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BD35994F-41D7-2EC9-F017-67248A128397}"/>
                </a:ext>
              </a:extLst>
            </p:cNvPr>
            <p:cNvSpPr txBox="1"/>
            <p:nvPr/>
          </p:nvSpPr>
          <p:spPr>
            <a:xfrm>
              <a:off x="9982567" y="5902496"/>
              <a:ext cx="6193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Share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0AD07E7-4693-3A8B-8389-70F37C58899F}"/>
              </a:ext>
            </a:extLst>
          </p:cNvPr>
          <p:cNvGrpSpPr/>
          <p:nvPr/>
        </p:nvGrpSpPr>
        <p:grpSpPr>
          <a:xfrm>
            <a:off x="8525837" y="1110008"/>
            <a:ext cx="914400" cy="1182944"/>
            <a:chOff x="10118173" y="1127438"/>
            <a:chExt cx="914400" cy="1182944"/>
          </a:xfrm>
        </p:grpSpPr>
        <p:pic>
          <p:nvPicPr>
            <p:cNvPr id="83" name="Graphic 82" descr="Programmer male outline">
              <a:extLst>
                <a:ext uri="{FF2B5EF4-FFF2-40B4-BE49-F238E27FC236}">
                  <a16:creationId xmlns:a16="http://schemas.microsoft.com/office/drawing/2014/main" id="{BF0077C2-9F62-279C-7BDA-7D4F9381C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118173" y="1127438"/>
              <a:ext cx="914400" cy="914400"/>
            </a:xfrm>
            <a:prstGeom prst="rect">
              <a:avLst/>
            </a:prstGeom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7E65586-5693-8A31-00A5-DFC682AB2666}"/>
                </a:ext>
              </a:extLst>
            </p:cNvPr>
            <p:cNvSpPr txBox="1"/>
            <p:nvPr/>
          </p:nvSpPr>
          <p:spPr>
            <a:xfrm>
              <a:off x="10323898" y="2033383"/>
              <a:ext cx="6193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User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3D51D58-875D-083D-02C2-91721F3A1A2F}"/>
              </a:ext>
            </a:extLst>
          </p:cNvPr>
          <p:cNvGrpSpPr/>
          <p:nvPr/>
        </p:nvGrpSpPr>
        <p:grpSpPr>
          <a:xfrm>
            <a:off x="5541922" y="1887573"/>
            <a:ext cx="914400" cy="1182944"/>
            <a:chOff x="4125348" y="1858994"/>
            <a:chExt cx="914400" cy="1182944"/>
          </a:xfrm>
        </p:grpSpPr>
        <p:pic>
          <p:nvPicPr>
            <p:cNvPr id="85" name="Graphic 84" descr="Programmer male outline">
              <a:extLst>
                <a:ext uri="{FF2B5EF4-FFF2-40B4-BE49-F238E27FC236}">
                  <a16:creationId xmlns:a16="http://schemas.microsoft.com/office/drawing/2014/main" id="{2295FAAE-A622-5519-6C09-EB7B4BE94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25348" y="1858994"/>
              <a:ext cx="914400" cy="914400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C7D2A991-8CFF-D305-14A2-DF396FE5939E}"/>
                </a:ext>
              </a:extLst>
            </p:cNvPr>
            <p:cNvSpPr txBox="1"/>
            <p:nvPr/>
          </p:nvSpPr>
          <p:spPr>
            <a:xfrm>
              <a:off x="4331073" y="2764939"/>
              <a:ext cx="6193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User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0164EA6-1809-4DD0-81F9-3B3D11A2677B}"/>
              </a:ext>
            </a:extLst>
          </p:cNvPr>
          <p:cNvGrpSpPr/>
          <p:nvPr/>
        </p:nvGrpSpPr>
        <p:grpSpPr>
          <a:xfrm>
            <a:off x="6692376" y="1241310"/>
            <a:ext cx="914400" cy="1150743"/>
            <a:chOff x="7962623" y="979165"/>
            <a:chExt cx="914400" cy="1150743"/>
          </a:xfrm>
        </p:grpSpPr>
        <p:pic>
          <p:nvPicPr>
            <p:cNvPr id="87" name="Graphic 86" descr="Programmer male outline">
              <a:extLst>
                <a:ext uri="{FF2B5EF4-FFF2-40B4-BE49-F238E27FC236}">
                  <a16:creationId xmlns:a16="http://schemas.microsoft.com/office/drawing/2014/main" id="{505CA355-FD42-60F6-BEB6-2949E7529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962623" y="979165"/>
              <a:ext cx="914400" cy="914400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3FD64F02-BCEF-1614-6EEB-990CFE3AFE8D}"/>
                </a:ext>
              </a:extLst>
            </p:cNvPr>
            <p:cNvSpPr txBox="1"/>
            <p:nvPr/>
          </p:nvSpPr>
          <p:spPr>
            <a:xfrm>
              <a:off x="8169441" y="1852909"/>
              <a:ext cx="6193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User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9EFDF093-858A-35DF-A2CE-017A7EB4BD9D}"/>
              </a:ext>
            </a:extLst>
          </p:cNvPr>
          <p:cNvGrpSpPr/>
          <p:nvPr/>
        </p:nvGrpSpPr>
        <p:grpSpPr>
          <a:xfrm>
            <a:off x="4632076" y="4002611"/>
            <a:ext cx="6698333" cy="2470915"/>
            <a:chOff x="4632076" y="4002611"/>
            <a:chExt cx="6698333" cy="2470915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EEEA484F-A640-B853-37A7-C4B0ED1E1698}"/>
                </a:ext>
              </a:extLst>
            </p:cNvPr>
            <p:cNvGrpSpPr/>
            <p:nvPr/>
          </p:nvGrpSpPr>
          <p:grpSpPr>
            <a:xfrm>
              <a:off x="4632076" y="5660996"/>
              <a:ext cx="6698333" cy="812530"/>
              <a:chOff x="4646188" y="5250842"/>
              <a:chExt cx="6698333" cy="812530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8CED6AE4-2323-EE19-96AB-C0950240C871}"/>
                  </a:ext>
                </a:extLst>
              </p:cNvPr>
              <p:cNvGrpSpPr/>
              <p:nvPr/>
            </p:nvGrpSpPr>
            <p:grpSpPr>
              <a:xfrm>
                <a:off x="4646188" y="5250842"/>
                <a:ext cx="6698333" cy="196905"/>
                <a:chOff x="5074131" y="5348666"/>
                <a:chExt cx="6698333" cy="196905"/>
              </a:xfrm>
            </p:grpSpPr>
            <p:sp>
              <p:nvSpPr>
                <p:cNvPr id="5" name="Rounded Rectangle 4">
                  <a:extLst>
                    <a:ext uri="{FF2B5EF4-FFF2-40B4-BE49-F238E27FC236}">
                      <a16:creationId xmlns:a16="http://schemas.microsoft.com/office/drawing/2014/main" id="{E2A77C19-B8D7-8FA6-E011-9A91FE177B71}"/>
                    </a:ext>
                  </a:extLst>
                </p:cNvPr>
                <p:cNvSpPr/>
                <p:nvPr/>
              </p:nvSpPr>
              <p:spPr>
                <a:xfrm>
                  <a:off x="5074131" y="5348668"/>
                  <a:ext cx="855887" cy="196903"/>
                </a:xfrm>
                <a:prstGeom prst="roundRect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dirty="0"/>
                    <a:t>eMAM App</a:t>
                  </a:r>
                </a:p>
              </p:txBody>
            </p:sp>
            <p:sp>
              <p:nvSpPr>
                <p:cNvPr id="8" name="Rounded Rectangle 7">
                  <a:extLst>
                    <a:ext uri="{FF2B5EF4-FFF2-40B4-BE49-F238E27FC236}">
                      <a16:creationId xmlns:a16="http://schemas.microsoft.com/office/drawing/2014/main" id="{7E785E20-A531-F830-0805-57551BC6F52E}"/>
                    </a:ext>
                  </a:extLst>
                </p:cNvPr>
                <p:cNvSpPr/>
                <p:nvPr/>
              </p:nvSpPr>
              <p:spPr>
                <a:xfrm>
                  <a:off x="7020329" y="5348668"/>
                  <a:ext cx="855887" cy="196903"/>
                </a:xfrm>
                <a:prstGeom prst="roundRect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dirty="0"/>
                    <a:t>eMAM App</a:t>
                  </a:r>
                </a:p>
              </p:txBody>
            </p:sp>
            <p:sp>
              <p:nvSpPr>
                <p:cNvPr id="9" name="Rounded Rectangle 8">
                  <a:extLst>
                    <a:ext uri="{FF2B5EF4-FFF2-40B4-BE49-F238E27FC236}">
                      <a16:creationId xmlns:a16="http://schemas.microsoft.com/office/drawing/2014/main" id="{79A29262-F7D3-E320-4EA0-61DAA7E313ED}"/>
                    </a:ext>
                  </a:extLst>
                </p:cNvPr>
                <p:cNvSpPr/>
                <p:nvPr/>
              </p:nvSpPr>
              <p:spPr>
                <a:xfrm>
                  <a:off x="8966527" y="5348667"/>
                  <a:ext cx="855887" cy="196903"/>
                </a:xfrm>
                <a:prstGeom prst="roundRect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dirty="0"/>
                    <a:t>eMAM App</a:t>
                  </a:r>
                </a:p>
              </p:txBody>
            </p:sp>
            <p:sp>
              <p:nvSpPr>
                <p:cNvPr id="12" name="Rounded Rectangle 11">
                  <a:extLst>
                    <a:ext uri="{FF2B5EF4-FFF2-40B4-BE49-F238E27FC236}">
                      <a16:creationId xmlns:a16="http://schemas.microsoft.com/office/drawing/2014/main" id="{4957915F-5BF6-D371-02A7-580584A4321E}"/>
                    </a:ext>
                  </a:extLst>
                </p:cNvPr>
                <p:cNvSpPr/>
                <p:nvPr/>
              </p:nvSpPr>
              <p:spPr>
                <a:xfrm>
                  <a:off x="10916577" y="5348666"/>
                  <a:ext cx="855887" cy="196903"/>
                </a:xfrm>
                <a:prstGeom prst="roundRect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dirty="0"/>
                    <a:t>eMAM App</a:t>
                  </a:r>
                </a:p>
              </p:txBody>
            </p:sp>
          </p:grpSp>
          <p:sp>
            <p:nvSpPr>
              <p:cNvPr id="28" name="Can 27">
                <a:extLst>
                  <a:ext uri="{FF2B5EF4-FFF2-40B4-BE49-F238E27FC236}">
                    <a16:creationId xmlns:a16="http://schemas.microsoft.com/office/drawing/2014/main" id="{E29125E3-B160-0E3C-C9A4-5BB5AB49E79F}"/>
                  </a:ext>
                </a:extLst>
              </p:cNvPr>
              <p:cNvSpPr/>
              <p:nvPr/>
            </p:nvSpPr>
            <p:spPr>
              <a:xfrm>
                <a:off x="4830621" y="5519850"/>
                <a:ext cx="487020" cy="543522"/>
              </a:xfrm>
              <a:prstGeom prst="can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SAN</a:t>
                </a:r>
              </a:p>
            </p:txBody>
          </p:sp>
          <p:sp>
            <p:nvSpPr>
              <p:cNvPr id="29" name="Can 28">
                <a:extLst>
                  <a:ext uri="{FF2B5EF4-FFF2-40B4-BE49-F238E27FC236}">
                    <a16:creationId xmlns:a16="http://schemas.microsoft.com/office/drawing/2014/main" id="{FF16C208-0148-CD90-257B-48A92366D433}"/>
                  </a:ext>
                </a:extLst>
              </p:cNvPr>
              <p:cNvSpPr/>
              <p:nvPr/>
            </p:nvSpPr>
            <p:spPr>
              <a:xfrm>
                <a:off x="6776819" y="5519850"/>
                <a:ext cx="487020" cy="543522"/>
              </a:xfrm>
              <a:prstGeom prst="can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SAN</a:t>
                </a:r>
              </a:p>
            </p:txBody>
          </p:sp>
          <p:sp>
            <p:nvSpPr>
              <p:cNvPr id="31" name="Can 30">
                <a:extLst>
                  <a:ext uri="{FF2B5EF4-FFF2-40B4-BE49-F238E27FC236}">
                    <a16:creationId xmlns:a16="http://schemas.microsoft.com/office/drawing/2014/main" id="{711FFF8B-A1CC-6004-2447-9C9851683875}"/>
                  </a:ext>
                </a:extLst>
              </p:cNvPr>
              <p:cNvSpPr/>
              <p:nvPr/>
            </p:nvSpPr>
            <p:spPr>
              <a:xfrm>
                <a:off x="8723017" y="5519850"/>
                <a:ext cx="487020" cy="543522"/>
              </a:xfrm>
              <a:prstGeom prst="can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SAN</a:t>
                </a:r>
              </a:p>
            </p:txBody>
          </p:sp>
          <p:sp>
            <p:nvSpPr>
              <p:cNvPr id="36" name="Can 35">
                <a:extLst>
                  <a:ext uri="{FF2B5EF4-FFF2-40B4-BE49-F238E27FC236}">
                    <a16:creationId xmlns:a16="http://schemas.microsoft.com/office/drawing/2014/main" id="{49E4FC5B-2D32-B495-8096-8794F5B2D4CC}"/>
                  </a:ext>
                </a:extLst>
              </p:cNvPr>
              <p:cNvSpPr/>
              <p:nvPr/>
            </p:nvSpPr>
            <p:spPr>
              <a:xfrm>
                <a:off x="10673067" y="5519850"/>
                <a:ext cx="487020" cy="543522"/>
              </a:xfrm>
              <a:prstGeom prst="can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SAN</a:t>
                </a:r>
              </a:p>
            </p:txBody>
          </p:sp>
        </p:grp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C4B02B82-88E3-B497-BE39-B7FEBF9FB68D}"/>
                </a:ext>
              </a:extLst>
            </p:cNvPr>
            <p:cNvCxnSpPr/>
            <p:nvPr/>
          </p:nvCxnSpPr>
          <p:spPr>
            <a:xfrm flipV="1">
              <a:off x="5060019" y="4332510"/>
              <a:ext cx="1518255" cy="1229304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E5B78894-A9D1-44FA-014B-BAF9522672D8}"/>
                </a:ext>
              </a:extLst>
            </p:cNvPr>
            <p:cNvCxnSpPr>
              <a:cxnSpLocks/>
              <a:stCxn id="8" idx="0"/>
            </p:cNvCxnSpPr>
            <p:nvPr/>
          </p:nvCxnSpPr>
          <p:spPr>
            <a:xfrm flipV="1">
              <a:off x="7006218" y="4628595"/>
              <a:ext cx="402586" cy="1032403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A625B2F3-538F-F492-DD03-DEE0F8D0048E}"/>
                </a:ext>
              </a:extLst>
            </p:cNvPr>
            <p:cNvCxnSpPr>
              <a:cxnSpLocks/>
              <a:stCxn id="9" idx="0"/>
            </p:cNvCxnSpPr>
            <p:nvPr/>
          </p:nvCxnSpPr>
          <p:spPr>
            <a:xfrm flipH="1" flipV="1">
              <a:off x="8735594" y="4482148"/>
              <a:ext cx="216822" cy="1178849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EBAB8F70-370D-D5FA-2A7D-07C97A96488D}"/>
                </a:ext>
              </a:extLst>
            </p:cNvPr>
            <p:cNvCxnSpPr>
              <a:cxnSpLocks/>
              <a:stCxn id="12" idx="0"/>
            </p:cNvCxnSpPr>
            <p:nvPr/>
          </p:nvCxnSpPr>
          <p:spPr>
            <a:xfrm flipH="1" flipV="1">
              <a:off x="9231854" y="4002611"/>
              <a:ext cx="1670612" cy="1658385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B06A63C7-BA37-3861-8040-8EB0BB6565E4}"/>
              </a:ext>
            </a:extLst>
          </p:cNvPr>
          <p:cNvGrpSpPr/>
          <p:nvPr/>
        </p:nvGrpSpPr>
        <p:grpSpPr>
          <a:xfrm>
            <a:off x="5631797" y="5418274"/>
            <a:ext cx="4798792" cy="1240380"/>
            <a:chOff x="5631797" y="5418274"/>
            <a:chExt cx="4798792" cy="124038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52A3D5E-DAAB-3B56-D716-E57D9425E136}"/>
                </a:ext>
              </a:extLst>
            </p:cNvPr>
            <p:cNvGrpSpPr/>
            <p:nvPr/>
          </p:nvGrpSpPr>
          <p:grpSpPr>
            <a:xfrm>
              <a:off x="5631797" y="5418274"/>
              <a:ext cx="914400" cy="1183406"/>
              <a:chOff x="5185757" y="5250775"/>
              <a:chExt cx="914400" cy="1183406"/>
            </a:xfrm>
          </p:grpSpPr>
          <p:pic>
            <p:nvPicPr>
              <p:cNvPr id="78" name="Graphic 77" descr="Programmer female outline">
                <a:extLst>
                  <a:ext uri="{FF2B5EF4-FFF2-40B4-BE49-F238E27FC236}">
                    <a16:creationId xmlns:a16="http://schemas.microsoft.com/office/drawing/2014/main" id="{32578589-C432-2C49-6D69-304EA23138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185757" y="5250775"/>
                <a:ext cx="914400" cy="914400"/>
              </a:xfrm>
              <a:prstGeom prst="rect">
                <a:avLst/>
              </a:prstGeom>
            </p:spPr>
          </p:pic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EDB962EE-26E4-986C-F7A0-4C1666871FE0}"/>
                  </a:ext>
                </a:extLst>
              </p:cNvPr>
              <p:cNvSpPr txBox="1"/>
              <p:nvPr/>
            </p:nvSpPr>
            <p:spPr>
              <a:xfrm>
                <a:off x="5320325" y="6157182"/>
                <a:ext cx="6595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Upload</a:t>
                </a:r>
              </a:p>
            </p:txBody>
          </p: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AD086643-E12D-C2BB-55E5-FE65DCF989EE}"/>
                </a:ext>
              </a:extLst>
            </p:cNvPr>
            <p:cNvGrpSpPr/>
            <p:nvPr/>
          </p:nvGrpSpPr>
          <p:grpSpPr>
            <a:xfrm>
              <a:off x="7595959" y="5475248"/>
              <a:ext cx="914400" cy="1183406"/>
              <a:chOff x="5185757" y="5250775"/>
              <a:chExt cx="914400" cy="1183406"/>
            </a:xfrm>
          </p:grpSpPr>
          <p:pic>
            <p:nvPicPr>
              <p:cNvPr id="96" name="Graphic 95" descr="Programmer female outline">
                <a:extLst>
                  <a:ext uri="{FF2B5EF4-FFF2-40B4-BE49-F238E27FC236}">
                    <a16:creationId xmlns:a16="http://schemas.microsoft.com/office/drawing/2014/main" id="{44D9F318-6F9B-98C8-C2E2-19411F068F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185757" y="5250775"/>
                <a:ext cx="914400" cy="914400"/>
              </a:xfrm>
              <a:prstGeom prst="rect">
                <a:avLst/>
              </a:prstGeom>
            </p:spPr>
          </p:pic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513BA879-7242-3566-2B81-3948870F933D}"/>
                  </a:ext>
                </a:extLst>
              </p:cNvPr>
              <p:cNvSpPr txBox="1"/>
              <p:nvPr/>
            </p:nvSpPr>
            <p:spPr>
              <a:xfrm>
                <a:off x="5320325" y="6157182"/>
                <a:ext cx="6595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Upload</a:t>
                </a:r>
              </a:p>
            </p:txBody>
          </p: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4515834E-61D6-F62C-64B3-DDDD2F31DCAE}"/>
                </a:ext>
              </a:extLst>
            </p:cNvPr>
            <p:cNvGrpSpPr/>
            <p:nvPr/>
          </p:nvGrpSpPr>
          <p:grpSpPr>
            <a:xfrm>
              <a:off x="9516189" y="5475248"/>
              <a:ext cx="914400" cy="1183406"/>
              <a:chOff x="5185757" y="5250775"/>
              <a:chExt cx="914400" cy="1183406"/>
            </a:xfrm>
          </p:grpSpPr>
          <p:pic>
            <p:nvPicPr>
              <p:cNvPr id="99" name="Graphic 98" descr="Programmer female outline">
                <a:extLst>
                  <a:ext uri="{FF2B5EF4-FFF2-40B4-BE49-F238E27FC236}">
                    <a16:creationId xmlns:a16="http://schemas.microsoft.com/office/drawing/2014/main" id="{84BD3DD4-48FC-9E94-8FC4-89EC831CDF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185757" y="5250775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210FBCB8-4031-6B77-133F-F1E10E86E833}"/>
                  </a:ext>
                </a:extLst>
              </p:cNvPr>
              <p:cNvSpPr txBox="1"/>
              <p:nvPr/>
            </p:nvSpPr>
            <p:spPr>
              <a:xfrm>
                <a:off x="5320325" y="6157182"/>
                <a:ext cx="6595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Upload</a:t>
                </a:r>
              </a:p>
            </p:txBody>
          </p:sp>
        </p:grpSp>
      </p:grpSp>
      <p:pic>
        <p:nvPicPr>
          <p:cNvPr id="6" name="Graphic 5" descr="Work from home Wi-Fi outline">
            <a:hlinkClick r:id="rId8" action="ppaction://hlinksldjump"/>
            <a:extLst>
              <a:ext uri="{FF2B5EF4-FFF2-40B4-BE49-F238E27FC236}">
                <a16:creationId xmlns:a16="http://schemas.microsoft.com/office/drawing/2014/main" id="{CF30E6C1-B717-EA24-20F0-DF5D8F2D25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1748" y="6014421"/>
            <a:ext cx="509831" cy="50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34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nt, graphics, graphic design, text&#10;&#10;Description automatically generated">
            <a:extLst>
              <a:ext uri="{FF2B5EF4-FFF2-40B4-BE49-F238E27FC236}">
                <a16:creationId xmlns:a16="http://schemas.microsoft.com/office/drawing/2014/main" id="{22278852-7332-0928-F01D-09B159FD4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66" y="419445"/>
            <a:ext cx="1893376" cy="451847"/>
          </a:xfrm>
          <a:prstGeom prst="rect">
            <a:avLst/>
          </a:prstGeom>
        </p:spPr>
      </p:pic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30B979C6-468D-FF16-54A1-CA1235ABE3A5}"/>
              </a:ext>
            </a:extLst>
          </p:cNvPr>
          <p:cNvGraphicFramePr>
            <a:graphicFrameLocks noGrp="1"/>
          </p:cNvGraphicFramePr>
          <p:nvPr/>
        </p:nvGraphicFramePr>
        <p:xfrm>
          <a:off x="3587795" y="3311183"/>
          <a:ext cx="1822146" cy="2255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2146">
                  <a:extLst>
                    <a:ext uri="{9D8B030D-6E8A-4147-A177-3AD203B41FA5}">
                      <a16:colId xmlns:a16="http://schemas.microsoft.com/office/drawing/2014/main" val="4252962628"/>
                    </a:ext>
                  </a:extLst>
                </a:gridCol>
              </a:tblGrid>
              <a:tr h="20396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USER INTERFACE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9212383"/>
                  </a:ext>
                </a:extLst>
              </a:tr>
              <a:tr h="203969">
                <a:tc>
                  <a:txBody>
                    <a:bodyPr/>
                    <a:lstStyle/>
                    <a:p>
                      <a:r>
                        <a:rPr lang="en-US" sz="1000" dirty="0"/>
                        <a:t>eMAM Super Admin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096264"/>
                  </a:ext>
                </a:extLst>
              </a:tr>
              <a:tr h="203969">
                <a:tc>
                  <a:txBody>
                    <a:bodyPr/>
                    <a:lstStyle/>
                    <a:p>
                      <a:r>
                        <a:rPr lang="en-US" sz="1000" dirty="0"/>
                        <a:t>eMAM Director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3266019"/>
                  </a:ext>
                </a:extLst>
              </a:tr>
              <a:tr h="203969">
                <a:tc>
                  <a:txBody>
                    <a:bodyPr/>
                    <a:lstStyle/>
                    <a:p>
                      <a:r>
                        <a:rPr lang="en-US" sz="1000" dirty="0"/>
                        <a:t>eMAM iPad App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188839"/>
                  </a:ext>
                </a:extLst>
              </a:tr>
              <a:tr h="203969">
                <a:tc>
                  <a:txBody>
                    <a:bodyPr/>
                    <a:lstStyle/>
                    <a:p>
                      <a:r>
                        <a:rPr lang="en-US" sz="1000" dirty="0"/>
                        <a:t>eMAM Android App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597188"/>
                  </a:ext>
                </a:extLst>
              </a:tr>
              <a:tr h="203969">
                <a:tc>
                  <a:txBody>
                    <a:bodyPr/>
                    <a:lstStyle/>
                    <a:p>
                      <a:r>
                        <a:rPr lang="en-US" sz="1000" dirty="0"/>
                        <a:t>eMAM Feeder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0697593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r>
                        <a:rPr lang="en-US" sz="1000" dirty="0"/>
                        <a:t>eMAM Desk Link App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7370279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r>
                        <a:rPr lang="en-US" sz="1000" dirty="0"/>
                        <a:t>Adobe CC – Panels (Premiere, AfterEffects, inDesign, Photoshop, Illustrator)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4649057"/>
                  </a:ext>
                </a:extLst>
              </a:tr>
            </a:tbl>
          </a:graphicData>
        </a:graphic>
      </p:graphicFrame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8F13608E-0713-5144-387F-258FFEBDE16B}"/>
              </a:ext>
            </a:extLst>
          </p:cNvPr>
          <p:cNvGraphicFramePr>
            <a:graphicFrameLocks noGrp="1"/>
          </p:cNvGraphicFramePr>
          <p:nvPr/>
        </p:nvGraphicFramePr>
        <p:xfrm>
          <a:off x="1689478" y="3311183"/>
          <a:ext cx="1822146" cy="33171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2146">
                  <a:extLst>
                    <a:ext uri="{9D8B030D-6E8A-4147-A177-3AD203B41FA5}">
                      <a16:colId xmlns:a16="http://schemas.microsoft.com/office/drawing/2014/main" val="4252962628"/>
                    </a:ext>
                  </a:extLst>
                </a:gridCol>
              </a:tblGrid>
              <a:tr h="25516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WORKFLOW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9212383"/>
                  </a:ext>
                </a:extLst>
              </a:tr>
              <a:tr h="255163">
                <a:tc>
                  <a:txBody>
                    <a:bodyPr/>
                    <a:lstStyle/>
                    <a:p>
                      <a:r>
                        <a:rPr lang="en-US" sz="1000" dirty="0"/>
                        <a:t>Ingest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096264"/>
                  </a:ext>
                </a:extLst>
              </a:tr>
              <a:tr h="255163">
                <a:tc>
                  <a:txBody>
                    <a:bodyPr/>
                    <a:lstStyle/>
                    <a:p>
                      <a:r>
                        <a:rPr lang="en-US" sz="1000" dirty="0"/>
                        <a:t>Edit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3266019"/>
                  </a:ext>
                </a:extLst>
              </a:tr>
              <a:tr h="255163">
                <a:tc>
                  <a:txBody>
                    <a:bodyPr/>
                    <a:lstStyle/>
                    <a:p>
                      <a:r>
                        <a:rPr lang="en-US" sz="1000" dirty="0"/>
                        <a:t>Alerts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188839"/>
                  </a:ext>
                </a:extLst>
              </a:tr>
              <a:tr h="255163">
                <a:tc>
                  <a:txBody>
                    <a:bodyPr/>
                    <a:lstStyle/>
                    <a:p>
                      <a:r>
                        <a:rPr lang="en-US" sz="1000" dirty="0"/>
                        <a:t>Review &amp; Approval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597188"/>
                  </a:ext>
                </a:extLst>
              </a:tr>
              <a:tr h="255163">
                <a:tc>
                  <a:txBody>
                    <a:bodyPr/>
                    <a:lstStyle/>
                    <a:p>
                      <a:r>
                        <a:rPr lang="en-US" sz="1000" dirty="0"/>
                        <a:t>Monetization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0697593"/>
                  </a:ext>
                </a:extLst>
              </a:tr>
              <a:tr h="255163">
                <a:tc>
                  <a:txBody>
                    <a:bodyPr/>
                    <a:lstStyle/>
                    <a:p>
                      <a:r>
                        <a:rPr lang="en-US" sz="1000" dirty="0"/>
                        <a:t>Cloud Distribution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7370279"/>
                  </a:ext>
                </a:extLst>
              </a:tr>
              <a:tr h="255163">
                <a:tc>
                  <a:txBody>
                    <a:bodyPr/>
                    <a:lstStyle/>
                    <a:p>
                      <a:r>
                        <a:rPr lang="en-US" sz="1000" dirty="0"/>
                        <a:t>Archive &amp; Restore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1632017"/>
                  </a:ext>
                </a:extLst>
              </a:tr>
              <a:tr h="255163">
                <a:tc>
                  <a:txBody>
                    <a:bodyPr/>
                    <a:lstStyle/>
                    <a:p>
                      <a:r>
                        <a:rPr lang="en-US" sz="1000" dirty="0"/>
                        <a:t>Transcode &amp; Delivery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083912"/>
                  </a:ext>
                </a:extLst>
              </a:tr>
              <a:tr h="255163">
                <a:tc>
                  <a:txBody>
                    <a:bodyPr/>
                    <a:lstStyle/>
                    <a:p>
                      <a:r>
                        <a:rPr lang="en-US" sz="1000" dirty="0"/>
                        <a:t>AI Tagging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6438013"/>
                  </a:ext>
                </a:extLst>
              </a:tr>
              <a:tr h="255163">
                <a:tc>
                  <a:txBody>
                    <a:bodyPr/>
                    <a:lstStyle/>
                    <a:p>
                      <a:r>
                        <a:rPr lang="en-US" sz="1000" dirty="0"/>
                        <a:t>API Notification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121420"/>
                  </a:ext>
                </a:extLst>
              </a:tr>
              <a:tr h="255163">
                <a:tc>
                  <a:txBody>
                    <a:bodyPr/>
                    <a:lstStyle/>
                    <a:p>
                      <a:r>
                        <a:rPr lang="en-US" sz="1000" dirty="0"/>
                        <a:t>Sidecar Delivery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4825327"/>
                  </a:ext>
                </a:extLst>
              </a:tr>
              <a:tr h="255163">
                <a:tc>
                  <a:txBody>
                    <a:bodyPr/>
                    <a:lstStyle/>
                    <a:p>
                      <a:r>
                        <a:rPr lang="en-US" sz="1000" dirty="0"/>
                        <a:t>Metadata Management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905871"/>
                  </a:ext>
                </a:extLst>
              </a:tr>
            </a:tbl>
          </a:graphicData>
        </a:graphic>
      </p:graphicFrame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F313F235-50C1-A02A-73FB-F85B0328AB17}"/>
              </a:ext>
            </a:extLst>
          </p:cNvPr>
          <p:cNvGraphicFramePr>
            <a:graphicFrameLocks noGrp="1"/>
          </p:cNvGraphicFramePr>
          <p:nvPr/>
        </p:nvGraphicFramePr>
        <p:xfrm>
          <a:off x="5592695" y="5165260"/>
          <a:ext cx="1883452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3452">
                  <a:extLst>
                    <a:ext uri="{9D8B030D-6E8A-4147-A177-3AD203B41FA5}">
                      <a16:colId xmlns:a16="http://schemas.microsoft.com/office/drawing/2014/main" val="4252962628"/>
                    </a:ext>
                  </a:extLst>
                </a:gridCol>
              </a:tblGrid>
              <a:tr h="211607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BUSINESS INTELLIGENCE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9212383"/>
                  </a:ext>
                </a:extLst>
              </a:tr>
              <a:tr h="229120">
                <a:tc>
                  <a:txBody>
                    <a:bodyPr/>
                    <a:lstStyle/>
                    <a:p>
                      <a:r>
                        <a:rPr lang="en-US" sz="1000" dirty="0"/>
                        <a:t>Site Analytics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096264"/>
                  </a:ext>
                </a:extLst>
              </a:tr>
              <a:tr h="229120">
                <a:tc>
                  <a:txBody>
                    <a:bodyPr/>
                    <a:lstStyle/>
                    <a:p>
                      <a:r>
                        <a:rPr lang="en-US" sz="1000" dirty="0"/>
                        <a:t>eBin Reports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3266019"/>
                  </a:ext>
                </a:extLst>
              </a:tr>
              <a:tr h="229120">
                <a:tc>
                  <a:txBody>
                    <a:bodyPr/>
                    <a:lstStyle/>
                    <a:p>
                      <a:r>
                        <a:rPr lang="en-US" sz="1000" dirty="0"/>
                        <a:t>User Reports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188839"/>
                  </a:ext>
                </a:extLst>
              </a:tr>
              <a:tr h="229120">
                <a:tc>
                  <a:txBody>
                    <a:bodyPr/>
                    <a:lstStyle/>
                    <a:p>
                      <a:r>
                        <a:rPr lang="en-US" sz="1000" dirty="0"/>
                        <a:t>Asset State Reports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597188"/>
                  </a:ext>
                </a:extLst>
              </a:tr>
              <a:tr h="229120">
                <a:tc>
                  <a:txBody>
                    <a:bodyPr/>
                    <a:lstStyle/>
                    <a:p>
                      <a:r>
                        <a:rPr lang="en-US" sz="1000" dirty="0"/>
                        <a:t>Asset History Reports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0697593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E65E3B05-8E01-3B86-FB91-AABF4F12F4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144217"/>
              </p:ext>
            </p:extLst>
          </p:nvPr>
        </p:nvGraphicFramePr>
        <p:xfrm>
          <a:off x="5644251" y="1350931"/>
          <a:ext cx="1831896" cy="170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1896">
                  <a:extLst>
                    <a:ext uri="{9D8B030D-6E8A-4147-A177-3AD203B41FA5}">
                      <a16:colId xmlns:a16="http://schemas.microsoft.com/office/drawing/2014/main" val="4252962628"/>
                    </a:ext>
                  </a:extLst>
                </a:gridCol>
              </a:tblGrid>
              <a:tr h="214207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SERVICE TIER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9212383"/>
                  </a:ext>
                </a:extLst>
              </a:tr>
              <a:tr h="214207">
                <a:tc>
                  <a:txBody>
                    <a:bodyPr/>
                    <a:lstStyle/>
                    <a:p>
                      <a:r>
                        <a:rPr lang="en-US" sz="1000" dirty="0"/>
                        <a:t>Ingest Service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096264"/>
                  </a:ext>
                </a:extLst>
              </a:tr>
              <a:tr h="214207">
                <a:tc>
                  <a:txBody>
                    <a:bodyPr/>
                    <a:lstStyle/>
                    <a:p>
                      <a:r>
                        <a:rPr lang="en-US" sz="1000" dirty="0"/>
                        <a:t>Delivery Service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3266019"/>
                  </a:ext>
                </a:extLst>
              </a:tr>
              <a:tr h="214207">
                <a:tc>
                  <a:txBody>
                    <a:bodyPr/>
                    <a:lstStyle/>
                    <a:p>
                      <a:r>
                        <a:rPr lang="en-US" sz="1000" dirty="0"/>
                        <a:t>Cloud Service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188839"/>
                  </a:ext>
                </a:extLst>
              </a:tr>
              <a:tr h="214207">
                <a:tc>
                  <a:txBody>
                    <a:bodyPr/>
                    <a:lstStyle/>
                    <a:p>
                      <a:r>
                        <a:rPr lang="en-US" sz="1000" dirty="0"/>
                        <a:t>Archive Service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597188"/>
                  </a:ext>
                </a:extLst>
              </a:tr>
              <a:tr h="214207">
                <a:tc>
                  <a:txBody>
                    <a:bodyPr/>
                    <a:lstStyle/>
                    <a:p>
                      <a:r>
                        <a:rPr lang="en-US" sz="1000" dirty="0"/>
                        <a:t>Export Data Service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0697593"/>
                  </a:ext>
                </a:extLst>
              </a:tr>
              <a:tr h="214207">
                <a:tc>
                  <a:txBody>
                    <a:bodyPr/>
                    <a:lstStyle/>
                    <a:p>
                      <a:r>
                        <a:rPr lang="en-US" sz="1000" dirty="0"/>
                        <a:t>Web Services Gateway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7370279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A4111A64-2BE7-1ECA-C8F3-EDB0ACD66108}"/>
              </a:ext>
            </a:extLst>
          </p:cNvPr>
          <p:cNvGraphicFramePr>
            <a:graphicFrameLocks noGrp="1"/>
          </p:cNvGraphicFramePr>
          <p:nvPr/>
        </p:nvGraphicFramePr>
        <p:xfrm>
          <a:off x="3574289" y="5652940"/>
          <a:ext cx="1831896" cy="97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1896">
                  <a:extLst>
                    <a:ext uri="{9D8B030D-6E8A-4147-A177-3AD203B41FA5}">
                      <a16:colId xmlns:a16="http://schemas.microsoft.com/office/drawing/2014/main" val="4252962628"/>
                    </a:ext>
                  </a:extLst>
                </a:gridCol>
              </a:tblGrid>
              <a:tr h="20701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BUSINESS TIER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9212383"/>
                  </a:ext>
                </a:extLst>
              </a:tr>
              <a:tr h="203969">
                <a:tc>
                  <a:txBody>
                    <a:bodyPr/>
                    <a:lstStyle/>
                    <a:p>
                      <a:r>
                        <a:rPr lang="en-US" sz="1000" dirty="0"/>
                        <a:t>Business Service Layer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096264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en-US" sz="1000" dirty="0"/>
                        <a:t>Business Logic Layer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3266019"/>
                  </a:ext>
                </a:extLst>
              </a:tr>
              <a:tr h="203969">
                <a:tc>
                  <a:txBody>
                    <a:bodyPr/>
                    <a:lstStyle/>
                    <a:p>
                      <a:r>
                        <a:rPr lang="en-US" sz="1000" dirty="0"/>
                        <a:t>Data Access Layer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188839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11935DC2-3310-91EC-5808-AABCD6C9F3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6339408"/>
              </p:ext>
            </p:extLst>
          </p:nvPr>
        </p:nvGraphicFramePr>
        <p:xfrm>
          <a:off x="5644251" y="3110762"/>
          <a:ext cx="1831896" cy="19575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1896">
                  <a:extLst>
                    <a:ext uri="{9D8B030D-6E8A-4147-A177-3AD203B41FA5}">
                      <a16:colId xmlns:a16="http://schemas.microsoft.com/office/drawing/2014/main" val="1876013154"/>
                    </a:ext>
                  </a:extLst>
                </a:gridCol>
              </a:tblGrid>
              <a:tr h="21195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DATA TIER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044225"/>
                  </a:ext>
                </a:extLst>
              </a:tr>
              <a:tr h="171368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487325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5795B9F9-871B-088A-BFF1-4540A82840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634649"/>
              </p:ext>
            </p:extLst>
          </p:nvPr>
        </p:nvGraphicFramePr>
        <p:xfrm>
          <a:off x="1711523" y="1471848"/>
          <a:ext cx="3604601" cy="170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0608">
                  <a:extLst>
                    <a:ext uri="{9D8B030D-6E8A-4147-A177-3AD203B41FA5}">
                      <a16:colId xmlns:a16="http://schemas.microsoft.com/office/drawing/2014/main" val="4252962628"/>
                    </a:ext>
                  </a:extLst>
                </a:gridCol>
                <a:gridCol w="1793993">
                  <a:extLst>
                    <a:ext uri="{9D8B030D-6E8A-4147-A177-3AD203B41FA5}">
                      <a16:colId xmlns:a16="http://schemas.microsoft.com/office/drawing/2014/main" val="2009011688"/>
                    </a:ext>
                  </a:extLst>
                </a:gridCol>
              </a:tblGrid>
              <a:tr h="20396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SYSTEM MANAGEMENT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9212383"/>
                  </a:ext>
                </a:extLst>
              </a:tr>
              <a:tr h="203969">
                <a:tc>
                  <a:txBody>
                    <a:bodyPr/>
                    <a:lstStyle/>
                    <a:p>
                      <a:r>
                        <a:rPr lang="en-US" sz="1000" dirty="0"/>
                        <a:t>Servers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Organization Units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096264"/>
                  </a:ext>
                </a:extLst>
              </a:tr>
              <a:tr h="2039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Features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Users/Groups/Permissions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3266019"/>
                  </a:ext>
                </a:extLst>
              </a:tr>
              <a:tr h="2039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Cloud/CDN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Storage and Archive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188839"/>
                  </a:ext>
                </a:extLst>
              </a:tr>
              <a:tr h="203969">
                <a:tc>
                  <a:txBody>
                    <a:bodyPr/>
                    <a:lstStyle/>
                    <a:p>
                      <a:r>
                        <a:rPr lang="en-US" sz="1000" dirty="0"/>
                        <a:t>Ingest / Transcode systems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Delivery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597188"/>
                  </a:ext>
                </a:extLst>
              </a:tr>
              <a:tr h="203969">
                <a:tc>
                  <a:txBody>
                    <a:bodyPr/>
                    <a:lstStyle/>
                    <a:p>
                      <a:r>
                        <a:rPr lang="en-US" sz="1000" dirty="0"/>
                        <a:t>Serverless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AI systems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0697593"/>
                  </a:ext>
                </a:extLst>
              </a:tr>
              <a:tr h="203969">
                <a:tc>
                  <a:txBody>
                    <a:bodyPr/>
                    <a:lstStyle/>
                    <a:p>
                      <a:r>
                        <a:rPr lang="en-US" sz="1000" dirty="0"/>
                        <a:t>Workflow 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Analytics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7370279"/>
                  </a:ext>
                </a:extLst>
              </a:tr>
            </a:tbl>
          </a:graphicData>
        </a:graphic>
      </p:graphicFrame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905CEA11-683F-28BD-D21F-6F7594294F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013826"/>
              </p:ext>
            </p:extLst>
          </p:nvPr>
        </p:nvGraphicFramePr>
        <p:xfrm>
          <a:off x="7710457" y="1350931"/>
          <a:ext cx="3280576" cy="527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236">
                  <a:extLst>
                    <a:ext uri="{9D8B030D-6E8A-4147-A177-3AD203B41FA5}">
                      <a16:colId xmlns:a16="http://schemas.microsoft.com/office/drawing/2014/main" val="4252962628"/>
                    </a:ext>
                  </a:extLst>
                </a:gridCol>
                <a:gridCol w="1635340">
                  <a:extLst>
                    <a:ext uri="{9D8B030D-6E8A-4147-A177-3AD203B41FA5}">
                      <a16:colId xmlns:a16="http://schemas.microsoft.com/office/drawing/2014/main" val="2660281206"/>
                    </a:ext>
                  </a:extLst>
                </a:gridCol>
              </a:tblGrid>
              <a:tr h="243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CONNECTOR MODULES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9212383"/>
                  </a:ext>
                </a:extLst>
              </a:tr>
              <a:tr h="191428">
                <a:tc>
                  <a:txBody>
                    <a:bodyPr/>
                    <a:lstStyle/>
                    <a:p>
                      <a:r>
                        <a:rPr lang="en-US" sz="1000" dirty="0"/>
                        <a:t>Adobe Media Encoder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Harmonic WFS/Carbon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096264"/>
                  </a:ext>
                </a:extLst>
              </a:tr>
              <a:tr h="1914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Telestream Vantage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Net-X-Code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8537272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r>
                        <a:rPr lang="en-US" sz="1000" dirty="0"/>
                        <a:t>Lambda - Elastic Transcoder / Media Convert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Command line – FFMPEG / FFMBC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3266019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AWS S3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Azure BLOB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3182"/>
                  </a:ext>
                </a:extLst>
              </a:tr>
              <a:tr h="191428">
                <a:tc>
                  <a:txBody>
                    <a:bodyPr/>
                    <a:lstStyle/>
                    <a:p>
                      <a:r>
                        <a:rPr lang="en-US" sz="1000" dirty="0"/>
                        <a:t>Google GCS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IBM COS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9697540"/>
                  </a:ext>
                </a:extLst>
              </a:tr>
              <a:tr h="191428">
                <a:tc>
                  <a:txBody>
                    <a:bodyPr/>
                    <a:lstStyle/>
                    <a:p>
                      <a:r>
                        <a:rPr lang="en-US" sz="1000" dirty="0"/>
                        <a:t>NetApp Storage Grid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Avid 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188839"/>
                  </a:ext>
                </a:extLst>
              </a:tr>
              <a:tr h="1914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NRCS - MOS Gateway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Social Media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8616328"/>
                  </a:ext>
                </a:extLst>
              </a:tr>
              <a:tr h="1914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Axis Camera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Matrox HDX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8117389"/>
                  </a:ext>
                </a:extLst>
              </a:tr>
              <a:tr h="1914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SGL FlashNet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Xendata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597188"/>
                  </a:ext>
                </a:extLst>
              </a:tr>
              <a:tr h="191428">
                <a:tc>
                  <a:txBody>
                    <a:bodyPr/>
                    <a:lstStyle/>
                    <a:p>
                      <a:r>
                        <a:rPr lang="en-US" sz="1000" dirty="0"/>
                        <a:t>AWS Glacier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Dell EMC ECS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0697593"/>
                  </a:ext>
                </a:extLst>
              </a:tr>
              <a:tr h="191428">
                <a:tc>
                  <a:txBody>
                    <a:bodyPr/>
                    <a:lstStyle/>
                    <a:p>
                      <a:r>
                        <a:rPr lang="en-US" sz="1000" dirty="0"/>
                        <a:t>Spectra BlackPearl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FPD DivArchive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7370279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r>
                        <a:rPr lang="en-US" sz="1000" dirty="0"/>
                        <a:t>Quantum StorNext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Archiware P5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163201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dirty="0"/>
                        <a:t>Atempo - 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Backblaze B2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329471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r>
                        <a:rPr lang="en-US" sz="1000" dirty="0"/>
                        <a:t>1Beyond EZ Stor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QStar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3975164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Amazon Rekognition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Amazon Transcribe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2078212"/>
                  </a:ext>
                </a:extLst>
              </a:tr>
              <a:tr h="174171">
                <a:tc>
                  <a:txBody>
                    <a:bodyPr/>
                    <a:lstStyle/>
                    <a:p>
                      <a:r>
                        <a:rPr lang="en-US" sz="1000" dirty="0"/>
                        <a:t>Microsoft Video Indexer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MicrosFocus HPE IDOL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2784256"/>
                  </a:ext>
                </a:extLst>
              </a:tr>
              <a:tr h="1393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IBM Watson Speech to Text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Watson Video Enrichment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04767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VoiceBase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IBM Cloud Video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3334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dirty="0"/>
                        <a:t>YouTube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Brightcove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059058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dirty="0"/>
                        <a:t>Zapier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8313527"/>
                  </a:ext>
                </a:extLst>
              </a:tr>
            </a:tbl>
          </a:graphicData>
        </a:graphic>
      </p:graphicFrame>
      <p:pic>
        <p:nvPicPr>
          <p:cNvPr id="40" name="Picture 39">
            <a:extLst>
              <a:ext uri="{FF2B5EF4-FFF2-40B4-BE49-F238E27FC236}">
                <a16:creationId xmlns:a16="http://schemas.microsoft.com/office/drawing/2014/main" id="{B2633FFA-5F62-77B2-ED8F-4B35170F3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997" y="3351639"/>
            <a:ext cx="1580404" cy="165917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E714D206-4FA8-467C-3760-90162C2642BC}"/>
              </a:ext>
            </a:extLst>
          </p:cNvPr>
          <p:cNvSpPr txBox="1"/>
          <p:nvPr/>
        </p:nvSpPr>
        <p:spPr>
          <a:xfrm>
            <a:off x="6147936" y="4011951"/>
            <a:ext cx="7729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MSSQL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F187FE7-831E-F868-5F53-0087A55484FF}"/>
              </a:ext>
            </a:extLst>
          </p:cNvPr>
          <p:cNvSpPr txBox="1"/>
          <p:nvPr/>
        </p:nvSpPr>
        <p:spPr>
          <a:xfrm>
            <a:off x="6129041" y="4322856"/>
            <a:ext cx="7216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Server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1A7E57F-3400-4017-D343-28893BAEA235}"/>
              </a:ext>
            </a:extLst>
          </p:cNvPr>
          <p:cNvSpPr txBox="1"/>
          <p:nvPr/>
        </p:nvSpPr>
        <p:spPr>
          <a:xfrm>
            <a:off x="3425060" y="139064"/>
            <a:ext cx="83045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Component Based</a:t>
            </a:r>
          </a:p>
        </p:txBody>
      </p:sp>
      <p:pic>
        <p:nvPicPr>
          <p:cNvPr id="2" name="Graphic 1" descr="Work from home Wi-Fi outline">
            <a:hlinkClick r:id="rId4" action="ppaction://hlinksldjump"/>
            <a:extLst>
              <a:ext uri="{FF2B5EF4-FFF2-40B4-BE49-F238E27FC236}">
                <a16:creationId xmlns:a16="http://schemas.microsoft.com/office/drawing/2014/main" id="{05BFE210-59A5-A912-0FE8-A65000F0A7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748" y="6014421"/>
            <a:ext cx="509831" cy="50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17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nt, graphics, graphic design, text&#10;&#10;Description automatically generated">
            <a:extLst>
              <a:ext uri="{FF2B5EF4-FFF2-40B4-BE49-F238E27FC236}">
                <a16:creationId xmlns:a16="http://schemas.microsoft.com/office/drawing/2014/main" id="{22278852-7332-0928-F01D-09B159FD4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66" y="419445"/>
            <a:ext cx="1893376" cy="451847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F1A7E57F-3400-4017-D343-28893BAEA235}"/>
              </a:ext>
            </a:extLst>
          </p:cNvPr>
          <p:cNvSpPr txBox="1"/>
          <p:nvPr/>
        </p:nvSpPr>
        <p:spPr>
          <a:xfrm>
            <a:off x="2692610" y="139064"/>
            <a:ext cx="949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Enterprise Environment</a:t>
            </a:r>
          </a:p>
        </p:txBody>
      </p:sp>
      <p:pic>
        <p:nvPicPr>
          <p:cNvPr id="4" name="Graphic 3" descr="Work from home Wi-Fi outline">
            <a:hlinkClick r:id="rId3" action="ppaction://hlinksldjump"/>
            <a:extLst>
              <a:ext uri="{FF2B5EF4-FFF2-40B4-BE49-F238E27FC236}">
                <a16:creationId xmlns:a16="http://schemas.microsoft.com/office/drawing/2014/main" id="{A7B03EFB-794F-B9A2-1DC3-EB13898620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1748" y="6014421"/>
            <a:ext cx="509831" cy="509831"/>
          </a:xfrm>
          <a:prstGeom prst="rect">
            <a:avLst/>
          </a:prstGeom>
        </p:spPr>
      </p:pic>
      <p:pic>
        <p:nvPicPr>
          <p:cNvPr id="6" name="Picture 5" descr="A diagram of a computer server&#10;&#10;Description automatically generated">
            <a:extLst>
              <a:ext uri="{FF2B5EF4-FFF2-40B4-BE49-F238E27FC236}">
                <a16:creationId xmlns:a16="http://schemas.microsoft.com/office/drawing/2014/main" id="{3103D7A4-846D-D46F-EA2A-546C347718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5978" y="1241425"/>
            <a:ext cx="9747521" cy="547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425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nt, graphics, graphic design, text&#10;&#10;Description automatically generated">
            <a:extLst>
              <a:ext uri="{FF2B5EF4-FFF2-40B4-BE49-F238E27FC236}">
                <a16:creationId xmlns:a16="http://schemas.microsoft.com/office/drawing/2014/main" id="{22278852-7332-0928-F01D-09B159FD4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66" y="419445"/>
            <a:ext cx="1893376" cy="451847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F1A7E57F-3400-4017-D343-28893BAEA235}"/>
              </a:ext>
            </a:extLst>
          </p:cNvPr>
          <p:cNvSpPr txBox="1"/>
          <p:nvPr/>
        </p:nvSpPr>
        <p:spPr>
          <a:xfrm>
            <a:off x="2692610" y="139064"/>
            <a:ext cx="949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Enterprise Environment</a:t>
            </a:r>
          </a:p>
        </p:txBody>
      </p:sp>
      <p:pic>
        <p:nvPicPr>
          <p:cNvPr id="4" name="Graphic 3" descr="Work from home Wi-Fi outline">
            <a:hlinkClick r:id="rId3" action="ppaction://hlinksldjump"/>
            <a:extLst>
              <a:ext uri="{FF2B5EF4-FFF2-40B4-BE49-F238E27FC236}">
                <a16:creationId xmlns:a16="http://schemas.microsoft.com/office/drawing/2014/main" id="{A7B03EFB-794F-B9A2-1DC3-EB13898620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1748" y="6014421"/>
            <a:ext cx="509831" cy="5098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1268742-4534-DD7B-24B0-2DE0BCA58980}"/>
              </a:ext>
            </a:extLst>
          </p:cNvPr>
          <p:cNvGrpSpPr/>
          <p:nvPr/>
        </p:nvGrpSpPr>
        <p:grpSpPr>
          <a:xfrm>
            <a:off x="3560452" y="1298382"/>
            <a:ext cx="8184410" cy="5420554"/>
            <a:chOff x="2003795" y="1298382"/>
            <a:chExt cx="8184410" cy="542055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51D1508-D42D-C476-77C2-83DAB0D36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3795" y="1298382"/>
              <a:ext cx="8184410" cy="54205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B04A690-405B-F468-7A0E-5A37F52398D1}"/>
                </a:ext>
              </a:extLst>
            </p:cNvPr>
            <p:cNvSpPr/>
            <p:nvPr/>
          </p:nvSpPr>
          <p:spPr>
            <a:xfrm>
              <a:off x="2003795" y="5689600"/>
              <a:ext cx="688815" cy="203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A picture containing font, graphics, graphic design, text&#10;&#10;Description automatically generated">
              <a:extLst>
                <a:ext uri="{FF2B5EF4-FFF2-40B4-BE49-F238E27FC236}">
                  <a16:creationId xmlns:a16="http://schemas.microsoft.com/office/drawing/2014/main" id="{C1AEDD28-6F35-1400-DFFA-80310898A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64237" y="5689600"/>
              <a:ext cx="1893376" cy="451847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CE98F70-26A1-D9B8-78E5-11EE54BAE3E4}"/>
              </a:ext>
            </a:extLst>
          </p:cNvPr>
          <p:cNvSpPr txBox="1"/>
          <p:nvPr/>
        </p:nvSpPr>
        <p:spPr>
          <a:xfrm>
            <a:off x="576663" y="3475166"/>
            <a:ext cx="2983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Multi-site EMAM Solution</a:t>
            </a:r>
          </a:p>
        </p:txBody>
      </p:sp>
    </p:spTree>
    <p:extLst>
      <p:ext uri="{BB962C8B-B14F-4D97-AF65-F5344CB8AC3E}">
        <p14:creationId xmlns:p14="http://schemas.microsoft.com/office/powerpoint/2010/main" val="455931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CA0D08-B028-BB09-DB5C-5D8D6CD851D5}"/>
              </a:ext>
            </a:extLst>
          </p:cNvPr>
          <p:cNvSpPr txBox="1"/>
          <p:nvPr/>
        </p:nvSpPr>
        <p:spPr>
          <a:xfrm>
            <a:off x="3059592" y="275455"/>
            <a:ext cx="60728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chemeClr val="bg1"/>
                </a:solidFill>
              </a:rPr>
              <a:t>eMAM Web UI</a:t>
            </a:r>
          </a:p>
          <a:p>
            <a:pPr algn="ctr"/>
            <a:r>
              <a:rPr lang="en-US" sz="7200" b="1">
                <a:solidFill>
                  <a:schemeClr val="bg1"/>
                </a:solidFill>
              </a:rPr>
              <a:t>“Director”</a:t>
            </a:r>
            <a:endParaRPr lang="en-US" sz="72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A picture containing font, graphics, graphic design, text&#10;&#10;Description automatically generated">
            <a:extLst>
              <a:ext uri="{FF2B5EF4-FFF2-40B4-BE49-F238E27FC236}">
                <a16:creationId xmlns:a16="http://schemas.microsoft.com/office/drawing/2014/main" id="{3A7F368B-F25D-6B56-0E60-650E97640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66" y="419445"/>
            <a:ext cx="1893376" cy="4518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929CE5-739C-81CF-48D8-567B41E09F34}"/>
              </a:ext>
            </a:extLst>
          </p:cNvPr>
          <p:cNvSpPr txBox="1"/>
          <p:nvPr/>
        </p:nvSpPr>
        <p:spPr>
          <a:xfrm>
            <a:off x="462366" y="2826009"/>
            <a:ext cx="38084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Custom Web Interface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Admins and Users design a custom interface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Widgets perform certain functions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Public and Private custom interface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eMAM Support the most popular Web Browsers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7011A49C-3BC8-A5D9-4FCF-B457934335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593" b="6205"/>
          <a:stretch/>
        </p:blipFill>
        <p:spPr>
          <a:xfrm>
            <a:off x="4194928" y="2583779"/>
            <a:ext cx="7772400" cy="368121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Graphic 4" descr="Work from home Wi-Fi outline">
            <a:hlinkClick r:id="rId4" action="ppaction://hlinksldjump"/>
            <a:extLst>
              <a:ext uri="{FF2B5EF4-FFF2-40B4-BE49-F238E27FC236}">
                <a16:creationId xmlns:a16="http://schemas.microsoft.com/office/drawing/2014/main" id="{FB7EC015-C008-D5D7-9A26-F93A5E60D7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748" y="6014421"/>
            <a:ext cx="509831" cy="50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880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CA0D08-B028-BB09-DB5C-5D8D6CD851D5}"/>
              </a:ext>
            </a:extLst>
          </p:cNvPr>
          <p:cNvSpPr txBox="1"/>
          <p:nvPr/>
        </p:nvSpPr>
        <p:spPr>
          <a:xfrm>
            <a:off x="3059591" y="275455"/>
            <a:ext cx="63577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Organize media</a:t>
            </a:r>
          </a:p>
        </p:txBody>
      </p:sp>
      <p:pic>
        <p:nvPicPr>
          <p:cNvPr id="3" name="Picture 2" descr="A picture containing font, graphics, graphic design, text&#10;&#10;Description automatically generated">
            <a:extLst>
              <a:ext uri="{FF2B5EF4-FFF2-40B4-BE49-F238E27FC236}">
                <a16:creationId xmlns:a16="http://schemas.microsoft.com/office/drawing/2014/main" id="{3A7F368B-F25D-6B56-0E60-650E97640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66" y="419445"/>
            <a:ext cx="1893376" cy="4518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929CE5-739C-81CF-48D8-567B41E09F34}"/>
              </a:ext>
            </a:extLst>
          </p:cNvPr>
          <p:cNvSpPr txBox="1"/>
          <p:nvPr/>
        </p:nvSpPr>
        <p:spPr>
          <a:xfrm>
            <a:off x="462366" y="2826009"/>
            <a:ext cx="38084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Categorize assets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Unlimited categories and subcategories to organize media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Set permission levels to manage access to media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Global updates to metadata and processing of assigned media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Deliver and share groups of media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16CBA1D-AD41-81F2-EBC3-05A0660CEBB9}"/>
              </a:ext>
            </a:extLst>
          </p:cNvPr>
          <p:cNvGrpSpPr/>
          <p:nvPr/>
        </p:nvGrpSpPr>
        <p:grpSpPr>
          <a:xfrm>
            <a:off x="5099901" y="2826010"/>
            <a:ext cx="6554318" cy="2031324"/>
            <a:chOff x="4204355" y="3219752"/>
            <a:chExt cx="5747208" cy="1637582"/>
          </a:xfrm>
        </p:grpSpPr>
        <p:pic>
          <p:nvPicPr>
            <p:cNvPr id="7" name="Picture 6" descr="A black rectangular object with a black border&#10;&#10;Description automatically generated">
              <a:extLst>
                <a:ext uri="{FF2B5EF4-FFF2-40B4-BE49-F238E27FC236}">
                  <a16:creationId xmlns:a16="http://schemas.microsoft.com/office/drawing/2014/main" id="{66FB4263-9E1B-C4B9-5BFD-2D858AE3C4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5852"/>
            <a:stretch/>
          </p:blipFill>
          <p:spPr>
            <a:xfrm>
              <a:off x="4204355" y="3219753"/>
              <a:ext cx="3431356" cy="163758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8" name="Picture 7" descr="A black rectangular object with a black border&#10;&#10;Description automatically generated">
              <a:extLst>
                <a:ext uri="{FF2B5EF4-FFF2-40B4-BE49-F238E27FC236}">
                  <a16:creationId xmlns:a16="http://schemas.microsoft.com/office/drawing/2014/main" id="{DDB25634-1C43-90A6-7306-919DEEFB84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0204"/>
            <a:stretch/>
          </p:blipFill>
          <p:spPr>
            <a:xfrm>
              <a:off x="7635711" y="3219752"/>
              <a:ext cx="2315852" cy="163758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51671028-E05B-977E-757A-216D6CF7BD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9648" y="1599120"/>
            <a:ext cx="3274047" cy="4983425"/>
          </a:xfrm>
          <a:prstGeom prst="rect">
            <a:avLst/>
          </a:prstGeom>
        </p:spPr>
      </p:pic>
      <p:pic>
        <p:nvPicPr>
          <p:cNvPr id="5" name="Graphic 4" descr="Work from home Wi-Fi outline">
            <a:hlinkClick r:id="rId5" action="ppaction://hlinksldjump"/>
            <a:extLst>
              <a:ext uri="{FF2B5EF4-FFF2-40B4-BE49-F238E27FC236}">
                <a16:creationId xmlns:a16="http://schemas.microsoft.com/office/drawing/2014/main" id="{C3934786-2FC4-90CF-B13A-02D82E189D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1748" y="6014421"/>
            <a:ext cx="509831" cy="50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173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CA0D08-B028-BB09-DB5C-5D8D6CD851D5}"/>
              </a:ext>
            </a:extLst>
          </p:cNvPr>
          <p:cNvSpPr txBox="1"/>
          <p:nvPr/>
        </p:nvSpPr>
        <p:spPr>
          <a:xfrm>
            <a:off x="1927293" y="645368"/>
            <a:ext cx="83374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Add Media to eMAM</a:t>
            </a:r>
          </a:p>
        </p:txBody>
      </p:sp>
      <p:pic>
        <p:nvPicPr>
          <p:cNvPr id="3" name="Picture 2" descr="A picture containing font, graphics, graphic design, text&#10;&#10;Description automatically generated">
            <a:extLst>
              <a:ext uri="{FF2B5EF4-FFF2-40B4-BE49-F238E27FC236}">
                <a16:creationId xmlns:a16="http://schemas.microsoft.com/office/drawing/2014/main" id="{3A7F368B-F25D-6B56-0E60-650E97640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66" y="419445"/>
            <a:ext cx="1893376" cy="4518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929CE5-739C-81CF-48D8-567B41E09F34}"/>
              </a:ext>
            </a:extLst>
          </p:cNvPr>
          <p:cNvSpPr txBox="1"/>
          <p:nvPr/>
        </p:nvSpPr>
        <p:spPr>
          <a:xfrm>
            <a:off x="462366" y="2826009"/>
            <a:ext cx="38084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Ingesting all types of media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eMAM Supports, video, audio, images, graphics and other types of files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Add media through a web UI, or application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Use advanced methods like XML or API commands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3</a:t>
            </a:r>
            <a:r>
              <a:rPr lang="en-US" baseline="30000" dirty="0">
                <a:solidFill>
                  <a:schemeClr val="bg1"/>
                </a:solidFill>
              </a:rPr>
              <a:t>rd</a:t>
            </a:r>
            <a:r>
              <a:rPr lang="en-US" dirty="0">
                <a:solidFill>
                  <a:schemeClr val="bg1"/>
                </a:solidFill>
              </a:rPr>
              <a:t> party transcoders are used to create proxies and thumbnails</a:t>
            </a:r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6EC7B2A2-7359-E8AD-216F-AAC338FBAF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15" r="1458"/>
          <a:stretch/>
        </p:blipFill>
        <p:spPr>
          <a:xfrm>
            <a:off x="4853559" y="2235347"/>
            <a:ext cx="6848747" cy="347879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3E5F4259-6F27-B72A-BC80-C052C04EB4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90" b="-1"/>
          <a:stretch/>
        </p:blipFill>
        <p:spPr>
          <a:xfrm>
            <a:off x="5621544" y="2235347"/>
            <a:ext cx="5394634" cy="3478793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25F6261-FDCC-D488-C44D-D8BDE690D275}"/>
              </a:ext>
            </a:extLst>
          </p:cNvPr>
          <p:cNvGrpSpPr/>
          <p:nvPr/>
        </p:nvGrpSpPr>
        <p:grpSpPr>
          <a:xfrm>
            <a:off x="4853559" y="2235347"/>
            <a:ext cx="6930605" cy="3479152"/>
            <a:chOff x="4853560" y="2517414"/>
            <a:chExt cx="6930605" cy="3479152"/>
          </a:xfrm>
        </p:grpSpPr>
        <p:pic>
          <p:nvPicPr>
            <p:cNvPr id="7" name="Picture 6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C9F2A307-9B34-4D5F-F9DC-0CED021C4F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0765"/>
            <a:stretch/>
          </p:blipFill>
          <p:spPr>
            <a:xfrm>
              <a:off x="4853560" y="2517774"/>
              <a:ext cx="6930605" cy="347879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2" name="Picture 11" descr="A picture containing font, graphics, graphic design, text&#10;&#10;Description automatically generated">
              <a:extLst>
                <a:ext uri="{FF2B5EF4-FFF2-40B4-BE49-F238E27FC236}">
                  <a16:creationId xmlns:a16="http://schemas.microsoft.com/office/drawing/2014/main" id="{718A7645-B9B6-385A-F6F0-EDFEA8D58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53560" y="2517414"/>
              <a:ext cx="889765" cy="212339"/>
            </a:xfrm>
            <a:prstGeom prst="rect">
              <a:avLst/>
            </a:prstGeom>
            <a:solidFill>
              <a:srgbClr val="383838"/>
            </a:solidFill>
          </p:spPr>
        </p:pic>
      </p:grpSp>
      <p:pic>
        <p:nvPicPr>
          <p:cNvPr id="5" name="Graphic 4" descr="Work from home Wi-Fi outline">
            <a:hlinkClick r:id="rId6" action="ppaction://hlinksldjump"/>
            <a:extLst>
              <a:ext uri="{FF2B5EF4-FFF2-40B4-BE49-F238E27FC236}">
                <a16:creationId xmlns:a16="http://schemas.microsoft.com/office/drawing/2014/main" id="{1419C514-FF66-3AC5-9C18-90E3D08DDD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1748" y="6014421"/>
            <a:ext cx="509831" cy="50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354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screenshot of a computer&#10;&#10;Description automatically generated">
            <a:extLst>
              <a:ext uri="{FF2B5EF4-FFF2-40B4-BE49-F238E27FC236}">
                <a16:creationId xmlns:a16="http://schemas.microsoft.com/office/drawing/2014/main" id="{430558FF-A85B-E72D-662D-3FF28BD75D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12"/>
          <a:stretch/>
        </p:blipFill>
        <p:spPr>
          <a:xfrm>
            <a:off x="4270795" y="2071620"/>
            <a:ext cx="7772400" cy="389490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CA0D08-B028-BB09-DB5C-5D8D6CD851D5}"/>
              </a:ext>
            </a:extLst>
          </p:cNvPr>
          <p:cNvSpPr txBox="1"/>
          <p:nvPr/>
        </p:nvSpPr>
        <p:spPr>
          <a:xfrm>
            <a:off x="1927293" y="645368"/>
            <a:ext cx="83374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chemeClr val="bg1"/>
                </a:solidFill>
              </a:rPr>
              <a:t>Tag Media</a:t>
            </a:r>
            <a:endParaRPr lang="en-US" sz="72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A picture containing font, graphics, graphic design, text&#10;&#10;Description automatically generated">
            <a:extLst>
              <a:ext uri="{FF2B5EF4-FFF2-40B4-BE49-F238E27FC236}">
                <a16:creationId xmlns:a16="http://schemas.microsoft.com/office/drawing/2014/main" id="{3A7F368B-F25D-6B56-0E60-650E97640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366" y="419445"/>
            <a:ext cx="1893376" cy="4518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929CE5-739C-81CF-48D8-567B41E09F34}"/>
              </a:ext>
            </a:extLst>
          </p:cNvPr>
          <p:cNvSpPr txBox="1"/>
          <p:nvPr/>
        </p:nvSpPr>
        <p:spPr>
          <a:xfrm>
            <a:off x="462366" y="2826009"/>
            <a:ext cx="38084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Metadata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Manual and Automated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Custom Metadata Fields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AI Tagging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Bulk updates internal and external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47C64A59-56E8-DF9E-B485-E392AA3D34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912"/>
          <a:stretch/>
        </p:blipFill>
        <p:spPr>
          <a:xfrm>
            <a:off x="4270795" y="2071620"/>
            <a:ext cx="7772400" cy="389490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4C63B74A-C16A-8AF2-7B8D-FF9C8D1497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6700" y="2493207"/>
            <a:ext cx="3989327" cy="274664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359544C7-610B-A86B-EB6C-971E5FFBF4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6700" y="2493208"/>
            <a:ext cx="4023254" cy="274664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Graphic 4" descr="Work from home Wi-Fi outline">
            <a:hlinkClick r:id="rId7" action="ppaction://hlinksldjump"/>
            <a:extLst>
              <a:ext uri="{FF2B5EF4-FFF2-40B4-BE49-F238E27FC236}">
                <a16:creationId xmlns:a16="http://schemas.microsoft.com/office/drawing/2014/main" id="{04324204-DF5D-7E2D-690D-083A5BCD7F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1748" y="6014421"/>
            <a:ext cx="509831" cy="50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906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98911-CB1A-370E-04D2-CB51A4200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3A55D2-7252-CF1A-551A-0707AA268490}"/>
              </a:ext>
            </a:extLst>
          </p:cNvPr>
          <p:cNvSpPr txBox="1"/>
          <p:nvPr/>
        </p:nvSpPr>
        <p:spPr>
          <a:xfrm>
            <a:off x="1927293" y="645368"/>
            <a:ext cx="83374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chemeClr val="bg1"/>
                </a:solidFill>
              </a:rPr>
              <a:t>Tag Media</a:t>
            </a:r>
            <a:endParaRPr lang="en-US" sz="72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A picture containing font, graphics, graphic design, text&#10;&#10;Description automatically generated">
            <a:extLst>
              <a:ext uri="{FF2B5EF4-FFF2-40B4-BE49-F238E27FC236}">
                <a16:creationId xmlns:a16="http://schemas.microsoft.com/office/drawing/2014/main" id="{7FB0EEE5-4D41-0238-5F47-37B7A7622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66" y="419445"/>
            <a:ext cx="1893376" cy="4518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061CDC-6C09-D3AC-33AD-C219F19A157F}"/>
              </a:ext>
            </a:extLst>
          </p:cNvPr>
          <p:cNvSpPr txBox="1"/>
          <p:nvPr/>
        </p:nvSpPr>
        <p:spPr>
          <a:xfrm>
            <a:off x="462366" y="2826009"/>
            <a:ext cx="3808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Metadata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Twelve Labs AI Tagging</a:t>
            </a: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5276F33E-CEC2-7EEC-CDA1-F162B97E1A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374" r="1468"/>
          <a:stretch/>
        </p:blipFill>
        <p:spPr>
          <a:xfrm>
            <a:off x="3524031" y="2071620"/>
            <a:ext cx="8436147" cy="426822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ED34EE6D-2B3F-18B9-2FA2-5E82C06EF7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0992" y="2071620"/>
            <a:ext cx="3509186" cy="126819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Graphic 4" descr="Work from home Wi-Fi outline">
            <a:hlinkClick r:id="rId5" action="ppaction://hlinksldjump"/>
            <a:extLst>
              <a:ext uri="{FF2B5EF4-FFF2-40B4-BE49-F238E27FC236}">
                <a16:creationId xmlns:a16="http://schemas.microsoft.com/office/drawing/2014/main" id="{E73EF85B-EFCD-6DAA-4B07-77DF17164A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1748" y="6014421"/>
            <a:ext cx="509831" cy="50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850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 descr="North America with solid fill">
            <a:extLst>
              <a:ext uri="{FF2B5EF4-FFF2-40B4-BE49-F238E27FC236}">
                <a16:creationId xmlns:a16="http://schemas.microsoft.com/office/drawing/2014/main" id="{62C41B3C-44C4-2E0C-27AA-95D8E1683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4328" y="-152245"/>
            <a:ext cx="3898392" cy="3898392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7A24832-2D24-653F-35E0-7A25406495D7}"/>
              </a:ext>
            </a:extLst>
          </p:cNvPr>
          <p:cNvSpPr/>
          <p:nvPr/>
        </p:nvSpPr>
        <p:spPr>
          <a:xfrm>
            <a:off x="8563356" y="2109624"/>
            <a:ext cx="118872" cy="1371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6761C3-1EE1-0DB2-4E60-FC9A9B972D31}"/>
              </a:ext>
            </a:extLst>
          </p:cNvPr>
          <p:cNvSpPr txBox="1"/>
          <p:nvPr/>
        </p:nvSpPr>
        <p:spPr>
          <a:xfrm>
            <a:off x="8892540" y="1993538"/>
            <a:ext cx="1229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New York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3CD0525-5A55-376C-50C4-486C331EB1EE}"/>
              </a:ext>
            </a:extLst>
          </p:cNvPr>
          <p:cNvSpPr/>
          <p:nvPr/>
        </p:nvSpPr>
        <p:spPr>
          <a:xfrm>
            <a:off x="8503920" y="2293431"/>
            <a:ext cx="118872" cy="1371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A45AF5-4492-3463-87E8-92BF7DDD8E32}"/>
              </a:ext>
            </a:extLst>
          </p:cNvPr>
          <p:cNvSpPr txBox="1"/>
          <p:nvPr/>
        </p:nvSpPr>
        <p:spPr>
          <a:xfrm>
            <a:off x="8599932" y="2269677"/>
            <a:ext cx="1682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North Carolina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0609AAB-E456-BF3E-B41A-F43F4017A675}"/>
              </a:ext>
            </a:extLst>
          </p:cNvPr>
          <p:cNvSpPr/>
          <p:nvPr/>
        </p:nvSpPr>
        <p:spPr>
          <a:xfrm>
            <a:off x="7612380" y="2238900"/>
            <a:ext cx="118872" cy="1371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87A7EA-D587-9A7B-941C-8E47AC270BEE}"/>
              </a:ext>
            </a:extLst>
          </p:cNvPr>
          <p:cNvSpPr txBox="1"/>
          <p:nvPr/>
        </p:nvSpPr>
        <p:spPr>
          <a:xfrm>
            <a:off x="6631038" y="2246331"/>
            <a:ext cx="1040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Los Angeles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4387C8D-EBE3-3496-EED7-2C918EE229BB}"/>
              </a:ext>
            </a:extLst>
          </p:cNvPr>
          <p:cNvGrpSpPr/>
          <p:nvPr/>
        </p:nvGrpSpPr>
        <p:grpSpPr>
          <a:xfrm>
            <a:off x="6641535" y="2954446"/>
            <a:ext cx="3843642" cy="3843642"/>
            <a:chOff x="1381278" y="3014358"/>
            <a:chExt cx="3843642" cy="3843642"/>
          </a:xfrm>
        </p:grpSpPr>
        <p:pic>
          <p:nvPicPr>
            <p:cNvPr id="21" name="Graphic 20" descr="Asia with solid fill">
              <a:extLst>
                <a:ext uri="{FF2B5EF4-FFF2-40B4-BE49-F238E27FC236}">
                  <a16:creationId xmlns:a16="http://schemas.microsoft.com/office/drawing/2014/main" id="{C1C54C6D-7927-60E4-1FE9-5E2A0A930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81278" y="3014358"/>
              <a:ext cx="3843642" cy="3843642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B3BF51A-46A8-E6CF-EA16-BCB6C9123AA9}"/>
                </a:ext>
              </a:extLst>
            </p:cNvPr>
            <p:cNvSpPr/>
            <p:nvPr/>
          </p:nvSpPr>
          <p:spPr>
            <a:xfrm>
              <a:off x="2589276" y="5504688"/>
              <a:ext cx="118872" cy="13716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CB211AB-F515-92B0-1143-D3857C9443FE}"/>
                </a:ext>
              </a:extLst>
            </p:cNvPr>
            <p:cNvSpPr txBox="1"/>
            <p:nvPr/>
          </p:nvSpPr>
          <p:spPr>
            <a:xfrm>
              <a:off x="2043798" y="5573268"/>
              <a:ext cx="6734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India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8137572-91B0-5C24-83C6-9F9F1186F16B}"/>
              </a:ext>
            </a:extLst>
          </p:cNvPr>
          <p:cNvSpPr txBox="1"/>
          <p:nvPr/>
        </p:nvSpPr>
        <p:spPr>
          <a:xfrm>
            <a:off x="441312" y="1370960"/>
            <a:ext cx="56007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</a:rPr>
              <a:t>EMAM, Inc has been meeting the needs of leading organizations worldwide since 2006 and has been a long-time technology partner with 90 plus partners. EMAM is a privately held company Delaware corporation based in New York City, NY</a:t>
            </a:r>
          </a:p>
        </p:txBody>
      </p:sp>
      <p:pic>
        <p:nvPicPr>
          <p:cNvPr id="26" name="Picture 25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9899FBCE-D845-9630-61AE-D17FD86655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25" y="80007"/>
            <a:ext cx="2709672" cy="125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4231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CA0D08-B028-BB09-DB5C-5D8D6CD851D5}"/>
              </a:ext>
            </a:extLst>
          </p:cNvPr>
          <p:cNvSpPr txBox="1"/>
          <p:nvPr/>
        </p:nvSpPr>
        <p:spPr>
          <a:xfrm>
            <a:off x="3059592" y="275455"/>
            <a:ext cx="6072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Log Media</a:t>
            </a:r>
          </a:p>
        </p:txBody>
      </p:sp>
      <p:pic>
        <p:nvPicPr>
          <p:cNvPr id="3" name="Picture 2" descr="A picture containing font, graphics, graphic design, text&#10;&#10;Description automatically generated">
            <a:extLst>
              <a:ext uri="{FF2B5EF4-FFF2-40B4-BE49-F238E27FC236}">
                <a16:creationId xmlns:a16="http://schemas.microsoft.com/office/drawing/2014/main" id="{3A7F368B-F25D-6B56-0E60-650E97640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66" y="419445"/>
            <a:ext cx="1893376" cy="4518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929CE5-739C-81CF-48D8-567B41E09F34}"/>
              </a:ext>
            </a:extLst>
          </p:cNvPr>
          <p:cNvSpPr txBox="1"/>
          <p:nvPr/>
        </p:nvSpPr>
        <p:spPr>
          <a:xfrm>
            <a:off x="462366" y="2826009"/>
            <a:ext cx="38084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Logging media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Log media live or after ingested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Unlimited public or private markers and sub clips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Save, edit, deliver and export markers and sub clips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Markers and sub clips transfer with media to NLE system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3EDAD4BD-08AA-3B71-1416-753D1D0CC4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27"/>
          <a:stretch/>
        </p:blipFill>
        <p:spPr>
          <a:xfrm>
            <a:off x="4270795" y="2409568"/>
            <a:ext cx="7772400" cy="388985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D980155C-32C9-6F32-1600-8ADDA87179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016" t="11027"/>
          <a:stretch/>
        </p:blipFill>
        <p:spPr>
          <a:xfrm>
            <a:off x="8857745" y="2409568"/>
            <a:ext cx="3185450" cy="3889856"/>
          </a:xfrm>
          <a:prstGeom prst="rect">
            <a:avLst/>
          </a:prstGeom>
        </p:spPr>
      </p:pic>
      <p:pic>
        <p:nvPicPr>
          <p:cNvPr id="5" name="Graphic 4" descr="Work from home Wi-Fi outline">
            <a:hlinkClick r:id="rId4" action="ppaction://hlinksldjump"/>
            <a:extLst>
              <a:ext uri="{FF2B5EF4-FFF2-40B4-BE49-F238E27FC236}">
                <a16:creationId xmlns:a16="http://schemas.microsoft.com/office/drawing/2014/main" id="{09F971B8-319A-5AC7-2A1E-31A19800A4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748" y="6014421"/>
            <a:ext cx="509831" cy="50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3967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CA0D08-B028-BB09-DB5C-5D8D6CD851D5}"/>
              </a:ext>
            </a:extLst>
          </p:cNvPr>
          <p:cNvSpPr txBox="1"/>
          <p:nvPr/>
        </p:nvSpPr>
        <p:spPr>
          <a:xfrm>
            <a:off x="3059592" y="275455"/>
            <a:ext cx="6072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Log Media</a:t>
            </a:r>
          </a:p>
        </p:txBody>
      </p:sp>
      <p:pic>
        <p:nvPicPr>
          <p:cNvPr id="3" name="Picture 2" descr="A picture containing font, graphics, graphic design, text&#10;&#10;Description automatically generated">
            <a:extLst>
              <a:ext uri="{FF2B5EF4-FFF2-40B4-BE49-F238E27FC236}">
                <a16:creationId xmlns:a16="http://schemas.microsoft.com/office/drawing/2014/main" id="{3A7F368B-F25D-6B56-0E60-650E97640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66" y="419445"/>
            <a:ext cx="1893376" cy="4518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929CE5-739C-81CF-48D8-567B41E09F34}"/>
              </a:ext>
            </a:extLst>
          </p:cNvPr>
          <p:cNvSpPr txBox="1"/>
          <p:nvPr/>
        </p:nvSpPr>
        <p:spPr>
          <a:xfrm>
            <a:off x="462366" y="2826009"/>
            <a:ext cx="38084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Logging media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Create sub clips and segments for automated playout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One-click select and preview of sub clips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JKL/IO/M keys supported in player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Set prefix information for sub clips and segments</a:t>
            </a:r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D980155C-32C9-6F32-1600-8ADDA87179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016" t="11027"/>
          <a:stretch/>
        </p:blipFill>
        <p:spPr>
          <a:xfrm>
            <a:off x="6573911" y="1622464"/>
            <a:ext cx="3957099" cy="483214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Graphic 4" descr="Work from home Wi-Fi outline">
            <a:hlinkClick r:id="rId4" action="ppaction://hlinksldjump"/>
            <a:extLst>
              <a:ext uri="{FF2B5EF4-FFF2-40B4-BE49-F238E27FC236}">
                <a16:creationId xmlns:a16="http://schemas.microsoft.com/office/drawing/2014/main" id="{F189E052-9273-DCB8-BD1A-448AE98E4E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748" y="6014421"/>
            <a:ext cx="509831" cy="50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901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CA0D08-B028-BB09-DB5C-5D8D6CD851D5}"/>
              </a:ext>
            </a:extLst>
          </p:cNvPr>
          <p:cNvSpPr txBox="1"/>
          <p:nvPr/>
        </p:nvSpPr>
        <p:spPr>
          <a:xfrm>
            <a:off x="3059592" y="275455"/>
            <a:ext cx="6072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Log Media</a:t>
            </a:r>
          </a:p>
        </p:txBody>
      </p:sp>
      <p:pic>
        <p:nvPicPr>
          <p:cNvPr id="3" name="Picture 2" descr="A picture containing font, graphics, graphic design, text&#10;&#10;Description automatically generated">
            <a:extLst>
              <a:ext uri="{FF2B5EF4-FFF2-40B4-BE49-F238E27FC236}">
                <a16:creationId xmlns:a16="http://schemas.microsoft.com/office/drawing/2014/main" id="{3A7F368B-F25D-6B56-0E60-650E97640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66" y="419445"/>
            <a:ext cx="1893376" cy="4518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929CE5-739C-81CF-48D8-567B41E09F34}"/>
              </a:ext>
            </a:extLst>
          </p:cNvPr>
          <p:cNvSpPr txBox="1"/>
          <p:nvPr/>
        </p:nvSpPr>
        <p:spPr>
          <a:xfrm>
            <a:off x="462366" y="2826009"/>
            <a:ext cx="38084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Logging media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Create marker and sub clip metadata sets, groups and fields</a:t>
            </a:r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BF37FC04-2640-7974-739D-6E56D0353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2047" y="1737409"/>
            <a:ext cx="6000108" cy="468924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Graphic 4" descr="Work from home Wi-Fi outline">
            <a:hlinkClick r:id="rId4" action="ppaction://hlinksldjump"/>
            <a:extLst>
              <a:ext uri="{FF2B5EF4-FFF2-40B4-BE49-F238E27FC236}">
                <a16:creationId xmlns:a16="http://schemas.microsoft.com/office/drawing/2014/main" id="{5FB44667-7F00-81FB-8942-C34CC8D542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748" y="6014421"/>
            <a:ext cx="509831" cy="50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279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CA0D08-B028-BB09-DB5C-5D8D6CD851D5}"/>
              </a:ext>
            </a:extLst>
          </p:cNvPr>
          <p:cNvSpPr txBox="1"/>
          <p:nvPr/>
        </p:nvSpPr>
        <p:spPr>
          <a:xfrm>
            <a:off x="891059" y="818183"/>
            <a:ext cx="10409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Simple &amp; Advanced Search</a:t>
            </a:r>
          </a:p>
        </p:txBody>
      </p:sp>
      <p:pic>
        <p:nvPicPr>
          <p:cNvPr id="3" name="Picture 2" descr="A picture containing font, graphics, graphic design, text&#10;&#10;Description automatically generated">
            <a:extLst>
              <a:ext uri="{FF2B5EF4-FFF2-40B4-BE49-F238E27FC236}">
                <a16:creationId xmlns:a16="http://schemas.microsoft.com/office/drawing/2014/main" id="{3A7F368B-F25D-6B56-0E60-650E97640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66" y="419445"/>
            <a:ext cx="1893376" cy="4518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929CE5-739C-81CF-48D8-567B41E09F34}"/>
              </a:ext>
            </a:extLst>
          </p:cNvPr>
          <p:cNvSpPr txBox="1"/>
          <p:nvPr/>
        </p:nvSpPr>
        <p:spPr>
          <a:xfrm>
            <a:off x="462366" y="2826009"/>
            <a:ext cx="380842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Search of word(s), phrases or assignments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Simple search of one or more words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Advanced search on marker information or combined filtering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Search of category or project assignments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Save your searches 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7011A49C-3BC8-A5D9-4FCF-B457934335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593" b="6205"/>
          <a:stretch/>
        </p:blipFill>
        <p:spPr>
          <a:xfrm>
            <a:off x="4267198" y="2519916"/>
            <a:ext cx="7772400" cy="368121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ED82DEBE-FBB9-2214-CFF0-6BB153A75F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895" t="9593" r="17257" b="52837"/>
          <a:stretch/>
        </p:blipFill>
        <p:spPr>
          <a:xfrm>
            <a:off x="6064192" y="2520422"/>
            <a:ext cx="5198533" cy="368071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268DBA09-AED9-F466-EC0D-6C16BFFFB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0683" y="2018512"/>
            <a:ext cx="4205549" cy="441856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Picture 9" descr="A screenshot of a video&#10;&#10;Description automatically generated">
            <a:extLst>
              <a:ext uri="{FF2B5EF4-FFF2-40B4-BE49-F238E27FC236}">
                <a16:creationId xmlns:a16="http://schemas.microsoft.com/office/drawing/2014/main" id="{B282E6B3-32B8-7902-6324-9838030103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198" y="3139537"/>
            <a:ext cx="7772400" cy="217651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A156E3DA-5428-7DF1-182F-FB47D6B1F7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198" y="2540874"/>
            <a:ext cx="7772400" cy="366025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Graphic 6" descr="Work from home Wi-Fi outline">
            <a:hlinkClick r:id="rId7" action="ppaction://hlinksldjump"/>
            <a:extLst>
              <a:ext uri="{FF2B5EF4-FFF2-40B4-BE49-F238E27FC236}">
                <a16:creationId xmlns:a16="http://schemas.microsoft.com/office/drawing/2014/main" id="{F4A61950-7190-4D26-8E71-B91DD6E605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1748" y="6014421"/>
            <a:ext cx="509831" cy="50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19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CA0D08-B028-BB09-DB5C-5D8D6CD851D5}"/>
              </a:ext>
            </a:extLst>
          </p:cNvPr>
          <p:cNvSpPr txBox="1"/>
          <p:nvPr/>
        </p:nvSpPr>
        <p:spPr>
          <a:xfrm>
            <a:off x="2624876" y="419445"/>
            <a:ext cx="6942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Rough Cut Editing</a:t>
            </a:r>
          </a:p>
        </p:txBody>
      </p:sp>
      <p:pic>
        <p:nvPicPr>
          <p:cNvPr id="3" name="Picture 2" descr="A picture containing font, graphics, graphic design, text&#10;&#10;Description automatically generated">
            <a:extLst>
              <a:ext uri="{FF2B5EF4-FFF2-40B4-BE49-F238E27FC236}">
                <a16:creationId xmlns:a16="http://schemas.microsoft.com/office/drawing/2014/main" id="{3A7F368B-F25D-6B56-0E60-650E97640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66" y="419445"/>
            <a:ext cx="1893376" cy="4518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929CE5-739C-81CF-48D8-567B41E09F34}"/>
              </a:ext>
            </a:extLst>
          </p:cNvPr>
          <p:cNvSpPr txBox="1"/>
          <p:nvPr/>
        </p:nvSpPr>
        <p:spPr>
          <a:xfrm>
            <a:off x="462366" y="2826009"/>
            <a:ext cx="38084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Rough-Cut Edit inside eMAM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Create eMAM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Add single track sequence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Add full and sub clips to timeline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Preview and share sequence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Import into Adobe Premiere Pro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D1B07889-AB53-2597-B87C-200DC30CC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7006" y="2216306"/>
            <a:ext cx="6248401" cy="326075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07DAE15B-F42B-CF2D-FBED-4BCD6FD6A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8375" y="1739141"/>
            <a:ext cx="4441451" cy="469941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Picture 10" descr="A screenshot of a video editing software&#10;&#10;Description automatically generated">
            <a:extLst>
              <a:ext uri="{FF2B5EF4-FFF2-40B4-BE49-F238E27FC236}">
                <a16:creationId xmlns:a16="http://schemas.microsoft.com/office/drawing/2014/main" id="{FB88C068-2CFB-463A-38B1-641E781093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229"/>
          <a:stretch/>
        </p:blipFill>
        <p:spPr>
          <a:xfrm>
            <a:off x="4035007" y="2216306"/>
            <a:ext cx="7772400" cy="388101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Picture 12" descr="A video player showing a forest&#10;&#10;Description automatically generated">
            <a:extLst>
              <a:ext uri="{FF2B5EF4-FFF2-40B4-BE49-F238E27FC236}">
                <a16:creationId xmlns:a16="http://schemas.microsoft.com/office/drawing/2014/main" id="{7E72550F-076F-E191-DD9C-C118E8ED6B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4228" y="1827272"/>
            <a:ext cx="4973955" cy="436612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5" name="Picture 14" descr="A screenshot of a computer&#10;&#10;Description automatically generated">
            <a:extLst>
              <a:ext uri="{FF2B5EF4-FFF2-40B4-BE49-F238E27FC236}">
                <a16:creationId xmlns:a16="http://schemas.microsoft.com/office/drawing/2014/main" id="{BBEFDFEC-1BA8-5B60-B079-24CA50FF21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5007" y="3223802"/>
            <a:ext cx="7772400" cy="157306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7" name="Picture 16" descr="A screenshot of a computer&#10;&#10;Description automatically generated">
            <a:extLst>
              <a:ext uri="{FF2B5EF4-FFF2-40B4-BE49-F238E27FC236}">
                <a16:creationId xmlns:a16="http://schemas.microsoft.com/office/drawing/2014/main" id="{721EDF9C-A528-5924-BCEF-BE42C5D4E6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4029" y="2244233"/>
            <a:ext cx="6590141" cy="388101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Graphic 4" descr="Work from home Wi-Fi outline">
            <a:hlinkClick r:id="rId9" action="ppaction://hlinksldjump"/>
            <a:extLst>
              <a:ext uri="{FF2B5EF4-FFF2-40B4-BE49-F238E27FC236}">
                <a16:creationId xmlns:a16="http://schemas.microsoft.com/office/drawing/2014/main" id="{9338DACC-2926-514D-7180-553D2F499E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21748" y="6014421"/>
            <a:ext cx="509831" cy="50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499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CA0D08-B028-BB09-DB5C-5D8D6CD851D5}"/>
              </a:ext>
            </a:extLst>
          </p:cNvPr>
          <p:cNvSpPr txBox="1"/>
          <p:nvPr/>
        </p:nvSpPr>
        <p:spPr>
          <a:xfrm>
            <a:off x="2355742" y="645368"/>
            <a:ext cx="83468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Advanced Production</a:t>
            </a:r>
          </a:p>
        </p:txBody>
      </p:sp>
      <p:pic>
        <p:nvPicPr>
          <p:cNvPr id="3" name="Picture 2" descr="A picture containing font, graphics, graphic design, text&#10;&#10;Description automatically generated">
            <a:extLst>
              <a:ext uri="{FF2B5EF4-FFF2-40B4-BE49-F238E27FC236}">
                <a16:creationId xmlns:a16="http://schemas.microsoft.com/office/drawing/2014/main" id="{3A7F368B-F25D-6B56-0E60-650E97640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66" y="419445"/>
            <a:ext cx="1893376" cy="4518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929CE5-739C-81CF-48D8-567B41E09F34}"/>
              </a:ext>
            </a:extLst>
          </p:cNvPr>
          <p:cNvSpPr txBox="1"/>
          <p:nvPr/>
        </p:nvSpPr>
        <p:spPr>
          <a:xfrm>
            <a:off x="462366" y="2826009"/>
            <a:ext cx="38084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Video Production using eMAM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Centralize media inside eMAM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Assign media to projects and categories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Assign permissions to media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Import media, categories into DaVinci Resolve, Adobe Creative suite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Export to eMAM to manage projects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9204D3B9-894C-3F25-5391-D3E749AB1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734" y="2552892"/>
            <a:ext cx="7327900" cy="33528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152031A9-B8A8-3CF6-4958-079FCBA64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9484" y="2125629"/>
            <a:ext cx="7772400" cy="426308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58D4D6D4-E7FD-7660-857D-3AF390E0F3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7032" y="2931104"/>
            <a:ext cx="5218537" cy="307229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C02D58E8-BA5B-57D6-1789-7EB6E68C18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1244" y="2649760"/>
            <a:ext cx="3599677" cy="342251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5" name="Picture 14" descr="A screenshot of a computer&#10;&#10;Description automatically generated">
            <a:extLst>
              <a:ext uri="{FF2B5EF4-FFF2-40B4-BE49-F238E27FC236}">
                <a16:creationId xmlns:a16="http://schemas.microsoft.com/office/drawing/2014/main" id="{2DFD8ADB-3F1F-99DF-1E88-0D5EAB9071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1436" y="2552892"/>
            <a:ext cx="3889771" cy="368595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7" name="Picture 16" descr="A screenshot of a video editing software&#10;&#10;Description automatically generated">
            <a:extLst>
              <a:ext uri="{FF2B5EF4-FFF2-40B4-BE49-F238E27FC236}">
                <a16:creationId xmlns:a16="http://schemas.microsoft.com/office/drawing/2014/main" id="{584B4231-72DC-1AC2-38ED-278E59784C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2920" y="2125629"/>
            <a:ext cx="7772400" cy="437197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Graphic 4" descr="Work from home Wi-Fi outline">
            <a:hlinkClick r:id="rId9" action="ppaction://hlinksldjump"/>
            <a:extLst>
              <a:ext uri="{FF2B5EF4-FFF2-40B4-BE49-F238E27FC236}">
                <a16:creationId xmlns:a16="http://schemas.microsoft.com/office/drawing/2014/main" id="{D9F75B21-AE5D-7405-B1AC-B53C76B230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21748" y="6014421"/>
            <a:ext cx="509831" cy="50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933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CA0D08-B028-BB09-DB5C-5D8D6CD851D5}"/>
              </a:ext>
            </a:extLst>
          </p:cNvPr>
          <p:cNvSpPr txBox="1"/>
          <p:nvPr/>
        </p:nvSpPr>
        <p:spPr>
          <a:xfrm>
            <a:off x="2355742" y="645368"/>
            <a:ext cx="83468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Share and Deliver</a:t>
            </a:r>
          </a:p>
        </p:txBody>
      </p:sp>
      <p:pic>
        <p:nvPicPr>
          <p:cNvPr id="3" name="Picture 2" descr="A picture containing font, graphics, graphic design, text&#10;&#10;Description automatically generated">
            <a:extLst>
              <a:ext uri="{FF2B5EF4-FFF2-40B4-BE49-F238E27FC236}">
                <a16:creationId xmlns:a16="http://schemas.microsoft.com/office/drawing/2014/main" id="{3A7F368B-F25D-6B56-0E60-650E97640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66" y="419445"/>
            <a:ext cx="1893376" cy="4518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929CE5-739C-81CF-48D8-567B41E09F34}"/>
              </a:ext>
            </a:extLst>
          </p:cNvPr>
          <p:cNvSpPr txBox="1"/>
          <p:nvPr/>
        </p:nvSpPr>
        <p:spPr>
          <a:xfrm>
            <a:off x="462366" y="2826009"/>
            <a:ext cx="38084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Share &amp; Deliver media with eMAM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Search and collect media to share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Use </a:t>
            </a:r>
            <a:r>
              <a:rPr lang="en-US" dirty="0" err="1">
                <a:solidFill>
                  <a:schemeClr val="bg1"/>
                </a:solidFill>
              </a:rPr>
              <a:t>eBIN</a:t>
            </a:r>
            <a:r>
              <a:rPr lang="en-US" dirty="0">
                <a:solidFill>
                  <a:schemeClr val="bg1"/>
                </a:solidFill>
              </a:rPr>
              <a:t> tools to share media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Select user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Create link to end in email and view in local browser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Create delivery packages for social media, broadcast and VOD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D489A2D9-FAA3-2A71-5C92-59D86E51A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2023" y="3034965"/>
            <a:ext cx="6977560" cy="174980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8E2AEA76-A131-53C7-476C-E5125AA9B1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8348" y="1845697"/>
            <a:ext cx="6582188" cy="458171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6B87517F-D579-AAA2-3224-D8B75A4A4B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2105" y="1885516"/>
            <a:ext cx="5027852" cy="458171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E456B897-9E30-1D03-68B1-CA3FCFD73C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9301" y="2759859"/>
            <a:ext cx="6582188" cy="275339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7" name="Picture 16" descr="A screenshot of a computer&#10;&#10;Description automatically generated">
            <a:extLst>
              <a:ext uri="{FF2B5EF4-FFF2-40B4-BE49-F238E27FC236}">
                <a16:creationId xmlns:a16="http://schemas.microsoft.com/office/drawing/2014/main" id="{5D03ADFF-9A73-768A-55FC-B213F53C566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167"/>
          <a:stretch/>
        </p:blipFill>
        <p:spPr>
          <a:xfrm>
            <a:off x="4270795" y="2194677"/>
            <a:ext cx="7772400" cy="388375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Graphic 4" descr="Work from home Wi-Fi outline">
            <a:hlinkClick r:id="rId8" action="ppaction://hlinksldjump"/>
            <a:extLst>
              <a:ext uri="{FF2B5EF4-FFF2-40B4-BE49-F238E27FC236}">
                <a16:creationId xmlns:a16="http://schemas.microsoft.com/office/drawing/2014/main" id="{9C04AA94-B5DE-13EC-2D5B-34A7ABE2D1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1748" y="6014421"/>
            <a:ext cx="509831" cy="50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755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CA0D08-B028-BB09-DB5C-5D8D6CD851D5}"/>
              </a:ext>
            </a:extLst>
          </p:cNvPr>
          <p:cNvSpPr txBox="1"/>
          <p:nvPr/>
        </p:nvSpPr>
        <p:spPr>
          <a:xfrm>
            <a:off x="2355742" y="645368"/>
            <a:ext cx="83468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Archive</a:t>
            </a:r>
          </a:p>
        </p:txBody>
      </p:sp>
      <p:pic>
        <p:nvPicPr>
          <p:cNvPr id="3" name="Picture 2" descr="A picture containing font, graphics, graphic design, text&#10;&#10;Description automatically generated">
            <a:extLst>
              <a:ext uri="{FF2B5EF4-FFF2-40B4-BE49-F238E27FC236}">
                <a16:creationId xmlns:a16="http://schemas.microsoft.com/office/drawing/2014/main" id="{3A7F368B-F25D-6B56-0E60-650E97640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66" y="419445"/>
            <a:ext cx="1893376" cy="4518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929CE5-739C-81CF-48D8-567B41E09F34}"/>
              </a:ext>
            </a:extLst>
          </p:cNvPr>
          <p:cNvSpPr txBox="1"/>
          <p:nvPr/>
        </p:nvSpPr>
        <p:spPr>
          <a:xfrm>
            <a:off x="462366" y="2826009"/>
            <a:ext cx="38084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Archive Media and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Select items to archive by individual assets, categories or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Select the archive location; LTO, Spinning Disk or Cloud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Archive in one or more locations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Partial restore on supported archive platforms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86550BE3-E28A-B540-462A-854876C044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12"/>
          <a:stretch/>
        </p:blipFill>
        <p:spPr>
          <a:xfrm>
            <a:off x="4270795" y="2154621"/>
            <a:ext cx="7772400" cy="387303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Graphic 4" descr="Work from home Wi-Fi outline">
            <a:hlinkClick r:id="rId4" action="ppaction://hlinksldjump"/>
            <a:extLst>
              <a:ext uri="{FF2B5EF4-FFF2-40B4-BE49-F238E27FC236}">
                <a16:creationId xmlns:a16="http://schemas.microsoft.com/office/drawing/2014/main" id="{D00D3CC6-FC37-ABB5-2F3D-82197B9682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748" y="6014421"/>
            <a:ext cx="509831" cy="50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930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CA0D08-B028-BB09-DB5C-5D8D6CD851D5}"/>
              </a:ext>
            </a:extLst>
          </p:cNvPr>
          <p:cNvSpPr txBox="1"/>
          <p:nvPr/>
        </p:nvSpPr>
        <p:spPr>
          <a:xfrm>
            <a:off x="2355742" y="645368"/>
            <a:ext cx="83468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Advanced Workflows</a:t>
            </a:r>
          </a:p>
        </p:txBody>
      </p:sp>
      <p:pic>
        <p:nvPicPr>
          <p:cNvPr id="3" name="Picture 2" descr="A picture containing font, graphics, graphic design, text&#10;&#10;Description automatically generated">
            <a:extLst>
              <a:ext uri="{FF2B5EF4-FFF2-40B4-BE49-F238E27FC236}">
                <a16:creationId xmlns:a16="http://schemas.microsoft.com/office/drawing/2014/main" id="{3A7F368B-F25D-6B56-0E60-650E97640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66" y="419445"/>
            <a:ext cx="1893376" cy="4518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929CE5-739C-81CF-48D8-567B41E09F34}"/>
              </a:ext>
            </a:extLst>
          </p:cNvPr>
          <p:cNvSpPr txBox="1"/>
          <p:nvPr/>
        </p:nvSpPr>
        <p:spPr>
          <a:xfrm>
            <a:off x="462366" y="2191238"/>
            <a:ext cx="380842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Custom Automated Workflows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Menu driven workflows for simple and advanced workflows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Based on Event, Conditions &amp; actions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Events: </a:t>
            </a:r>
            <a:r>
              <a:rPr lang="en-US" dirty="0">
                <a:solidFill>
                  <a:schemeClr val="bg1"/>
                </a:solidFill>
              </a:rPr>
              <a:t>Ingest, Metadata Change, Scheduled Date, Asset Info change, Button, &amp; cloud update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Conditions: </a:t>
            </a:r>
            <a:r>
              <a:rPr lang="en-US" dirty="0">
                <a:solidFill>
                  <a:schemeClr val="bg1"/>
                </a:solidFill>
              </a:rPr>
              <a:t>Status, custom Metadata, Dates Reached, Button Selects..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Actions: </a:t>
            </a:r>
            <a:r>
              <a:rPr lang="en-US" dirty="0">
                <a:solidFill>
                  <a:schemeClr val="bg1"/>
                </a:solidFill>
              </a:rPr>
              <a:t>Delivery, Archive, Metadata Change, Notify, Purge, Manage Category  &amp; Project, AI Index, Proxy Creation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D6FC4905-1CB5-4CE8-0D30-0D75BFE34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0795" y="2071620"/>
            <a:ext cx="7772400" cy="437197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Graphic 4" descr="Work from home Wi-Fi outline">
            <a:hlinkClick r:id="rId4" action="ppaction://hlinksldjump"/>
            <a:extLst>
              <a:ext uri="{FF2B5EF4-FFF2-40B4-BE49-F238E27FC236}">
                <a16:creationId xmlns:a16="http://schemas.microsoft.com/office/drawing/2014/main" id="{CED71581-9CB9-8BC9-433C-46226FDB28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748" y="6014421"/>
            <a:ext cx="509831" cy="50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794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B4FE57-3BE7-DF75-5B97-B45AD77504C0}"/>
              </a:ext>
            </a:extLst>
          </p:cNvPr>
          <p:cNvSpPr txBox="1"/>
          <p:nvPr/>
        </p:nvSpPr>
        <p:spPr>
          <a:xfrm>
            <a:off x="4370900" y="1003043"/>
            <a:ext cx="345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Bundles</a:t>
            </a:r>
          </a:p>
        </p:txBody>
      </p:sp>
      <p:pic>
        <p:nvPicPr>
          <p:cNvPr id="3" name="Picture 2" descr="A picture containing font, graphics, graphic design, text&#10;&#10;Description automatically generated">
            <a:extLst>
              <a:ext uri="{FF2B5EF4-FFF2-40B4-BE49-F238E27FC236}">
                <a16:creationId xmlns:a16="http://schemas.microsoft.com/office/drawing/2014/main" id="{22278852-7332-0928-F01D-09B159FD4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66" y="419445"/>
            <a:ext cx="1893376" cy="45184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DB7373A-64CB-0335-D3EA-7FA29AFFD53E}"/>
              </a:ext>
            </a:extLst>
          </p:cNvPr>
          <p:cNvGrpSpPr/>
          <p:nvPr/>
        </p:nvGrpSpPr>
        <p:grpSpPr>
          <a:xfrm>
            <a:off x="711200" y="2501900"/>
            <a:ext cx="2383883" cy="1371600"/>
            <a:chOff x="711200" y="2501900"/>
            <a:chExt cx="2383883" cy="1371600"/>
          </a:xfrm>
        </p:grpSpPr>
        <p:pic>
          <p:nvPicPr>
            <p:cNvPr id="6" name="Picture 15" descr="Logo, company name&#10;&#10;Description automatically generated">
              <a:extLst>
                <a:ext uri="{FF2B5EF4-FFF2-40B4-BE49-F238E27FC236}">
                  <a16:creationId xmlns:a16="http://schemas.microsoft.com/office/drawing/2014/main" id="{C627A256-8E4E-BDD3-4FF1-8125B4DF37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2593"/>
            <a:stretch/>
          </p:blipFill>
          <p:spPr>
            <a:xfrm>
              <a:off x="711200" y="2501900"/>
              <a:ext cx="1300480" cy="13716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A1494A4-23D7-9A64-B4F5-F1959AD2E4C8}"/>
                </a:ext>
              </a:extLst>
            </p:cNvPr>
            <p:cNvSpPr txBox="1"/>
            <p:nvPr/>
          </p:nvSpPr>
          <p:spPr>
            <a:xfrm>
              <a:off x="1926683" y="2905780"/>
              <a:ext cx="1168400" cy="523220"/>
            </a:xfrm>
            <a:prstGeom prst="rect">
              <a:avLst/>
            </a:prstGeom>
            <a:solidFill>
              <a:srgbClr val="1B70C0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Vault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5A9A09-8572-EE18-0D7E-93E90D6A89B3}"/>
              </a:ext>
            </a:extLst>
          </p:cNvPr>
          <p:cNvGrpSpPr/>
          <p:nvPr/>
        </p:nvGrpSpPr>
        <p:grpSpPr>
          <a:xfrm>
            <a:off x="3251200" y="2463800"/>
            <a:ext cx="2383882" cy="1371600"/>
            <a:chOff x="3251200" y="2463800"/>
            <a:chExt cx="2383882" cy="1371600"/>
          </a:xfrm>
        </p:grpSpPr>
        <p:pic>
          <p:nvPicPr>
            <p:cNvPr id="7" name="Picture 20" descr="Logo, company name&#10;&#10;Description automatically generated">
              <a:extLst>
                <a:ext uri="{FF2B5EF4-FFF2-40B4-BE49-F238E27FC236}">
                  <a16:creationId xmlns:a16="http://schemas.microsoft.com/office/drawing/2014/main" id="{FA08C365-8752-C40C-9545-703AB78770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9183"/>
            <a:stretch/>
          </p:blipFill>
          <p:spPr>
            <a:xfrm>
              <a:off x="3251200" y="2463800"/>
              <a:ext cx="1119699" cy="13716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A8B0B2A-1E1E-9128-5C01-CFAC2B704FB9}"/>
                </a:ext>
              </a:extLst>
            </p:cNvPr>
            <p:cNvSpPr txBox="1"/>
            <p:nvPr/>
          </p:nvSpPr>
          <p:spPr>
            <a:xfrm>
              <a:off x="4370899" y="2881670"/>
              <a:ext cx="1264183" cy="523220"/>
            </a:xfrm>
            <a:prstGeom prst="rect">
              <a:avLst/>
            </a:prstGeom>
            <a:solidFill>
              <a:srgbClr val="1B70C0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Publish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81F1B31-D8D5-0B9A-8980-462572E977DD}"/>
              </a:ext>
            </a:extLst>
          </p:cNvPr>
          <p:cNvGrpSpPr/>
          <p:nvPr/>
        </p:nvGrpSpPr>
        <p:grpSpPr>
          <a:xfrm>
            <a:off x="5994400" y="2451100"/>
            <a:ext cx="2679699" cy="1200329"/>
            <a:chOff x="5994400" y="2451100"/>
            <a:chExt cx="2679699" cy="1200329"/>
          </a:xfrm>
        </p:grpSpPr>
        <p:pic>
          <p:nvPicPr>
            <p:cNvPr id="4" name="Picture 10" descr="Logo&#10;&#10;Description automatically generated">
              <a:extLst>
                <a:ext uri="{FF2B5EF4-FFF2-40B4-BE49-F238E27FC236}">
                  <a16:creationId xmlns:a16="http://schemas.microsoft.com/office/drawing/2014/main" id="{A0922A52-1125-DEFA-DDD3-2189A296E5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71215" b="12487"/>
            <a:stretch/>
          </p:blipFill>
          <p:spPr>
            <a:xfrm>
              <a:off x="5994400" y="2451100"/>
              <a:ext cx="760381" cy="120032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182B235-19F4-91D1-9608-BFFED7CF5883}"/>
                </a:ext>
              </a:extLst>
            </p:cNvPr>
            <p:cNvSpPr txBox="1"/>
            <p:nvPr/>
          </p:nvSpPr>
          <p:spPr>
            <a:xfrm>
              <a:off x="6798215" y="2871490"/>
              <a:ext cx="1875884" cy="523220"/>
            </a:xfrm>
            <a:prstGeom prst="rect">
              <a:avLst/>
            </a:prstGeom>
            <a:solidFill>
              <a:srgbClr val="1B70C0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Workgroup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C794344-33D3-9567-008A-15238DB6ACD7}"/>
              </a:ext>
            </a:extLst>
          </p:cNvPr>
          <p:cNvGrpSpPr/>
          <p:nvPr/>
        </p:nvGrpSpPr>
        <p:grpSpPr>
          <a:xfrm>
            <a:off x="8699500" y="2451100"/>
            <a:ext cx="2527299" cy="1297940"/>
            <a:chOff x="8699500" y="2451100"/>
            <a:chExt cx="2527299" cy="1297940"/>
          </a:xfrm>
        </p:grpSpPr>
        <p:pic>
          <p:nvPicPr>
            <p:cNvPr id="5" name="Picture 11" descr="Logo&#10;&#10;Description automatically generated">
              <a:extLst>
                <a:ext uri="{FF2B5EF4-FFF2-40B4-BE49-F238E27FC236}">
                  <a16:creationId xmlns:a16="http://schemas.microsoft.com/office/drawing/2014/main" id="{0285D2B0-D811-41EB-AA8E-69FF8C2D83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-1" r="68511" b="5371"/>
            <a:stretch/>
          </p:blipFill>
          <p:spPr>
            <a:xfrm>
              <a:off x="8699500" y="2451100"/>
              <a:ext cx="803816" cy="129794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B93CDC1-301C-C57D-0FCE-E93EE5D670F3}"/>
                </a:ext>
              </a:extLst>
            </p:cNvPr>
            <p:cNvSpPr txBox="1"/>
            <p:nvPr/>
          </p:nvSpPr>
          <p:spPr>
            <a:xfrm>
              <a:off x="9503316" y="2875290"/>
              <a:ext cx="1723483" cy="523220"/>
            </a:xfrm>
            <a:prstGeom prst="rect">
              <a:avLst/>
            </a:prstGeom>
            <a:solidFill>
              <a:srgbClr val="1B70C0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Enterprise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BA82F2F-7ED4-8899-4AAC-11AC69FE8119}"/>
              </a:ext>
            </a:extLst>
          </p:cNvPr>
          <p:cNvGrpSpPr/>
          <p:nvPr/>
        </p:nvGrpSpPr>
        <p:grpSpPr>
          <a:xfrm>
            <a:off x="4070604" y="4727448"/>
            <a:ext cx="4050792" cy="1307592"/>
            <a:chOff x="219456" y="2807208"/>
            <a:chExt cx="4050792" cy="130759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527656EE-490C-0306-9C94-568D3462A984}"/>
                </a:ext>
              </a:extLst>
            </p:cNvPr>
            <p:cNvSpPr/>
            <p:nvPr/>
          </p:nvSpPr>
          <p:spPr>
            <a:xfrm>
              <a:off x="219456" y="2807208"/>
              <a:ext cx="4050792" cy="130759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 descr="A red and black logo&#10;&#10;Description automatically generated">
              <a:extLst>
                <a:ext uri="{FF2B5EF4-FFF2-40B4-BE49-F238E27FC236}">
                  <a16:creationId xmlns:a16="http://schemas.microsoft.com/office/drawing/2014/main" id="{FA504D9F-FE79-0F4F-FDEE-B1E118AE6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7748" y="2880536"/>
              <a:ext cx="3898392" cy="1173127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19" name="Graphic 18" descr="Work from home Wi-Fi outline">
            <a:hlinkClick r:id="rId8" action="ppaction://hlinksldjump"/>
            <a:extLst>
              <a:ext uri="{FF2B5EF4-FFF2-40B4-BE49-F238E27FC236}">
                <a16:creationId xmlns:a16="http://schemas.microsoft.com/office/drawing/2014/main" id="{FBEAA675-2427-CE3F-B0ED-2EC5941738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1748" y="6014421"/>
            <a:ext cx="509831" cy="50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68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3D544FA-D9E8-6D1A-F8C3-236F34B8B201}"/>
              </a:ext>
            </a:extLst>
          </p:cNvPr>
          <p:cNvGrpSpPr/>
          <p:nvPr/>
        </p:nvGrpSpPr>
        <p:grpSpPr>
          <a:xfrm>
            <a:off x="1429820" y="564491"/>
            <a:ext cx="2011680" cy="2011680"/>
            <a:chOff x="853440" y="4043680"/>
            <a:chExt cx="2011680" cy="2011680"/>
          </a:xfrm>
          <a:solidFill>
            <a:srgbClr val="376B8A"/>
          </a:solidFill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07ADCA7-ADBB-5ABD-E382-F349C0759916}"/>
                </a:ext>
              </a:extLst>
            </p:cNvPr>
            <p:cNvSpPr/>
            <p:nvPr/>
          </p:nvSpPr>
          <p:spPr>
            <a:xfrm>
              <a:off x="853440" y="4043680"/>
              <a:ext cx="2011680" cy="201168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3D2299E-D321-34D5-08B3-593F52356174}"/>
                </a:ext>
              </a:extLst>
            </p:cNvPr>
            <p:cNvSpPr txBox="1"/>
            <p:nvPr/>
          </p:nvSpPr>
          <p:spPr>
            <a:xfrm>
              <a:off x="1183037" y="4818687"/>
              <a:ext cx="135248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Organize</a:t>
              </a:r>
            </a:p>
          </p:txBody>
        </p:sp>
        <p:sp>
          <p:nvSpPr>
            <p:cNvPr id="36" name="TextBox 35">
              <a:hlinkClick r:id="rId2" action="ppaction://hlinksldjump"/>
              <a:extLst>
                <a:ext uri="{FF2B5EF4-FFF2-40B4-BE49-F238E27FC236}">
                  <a16:creationId xmlns:a16="http://schemas.microsoft.com/office/drawing/2014/main" id="{D7335E5C-DC98-3F70-558E-34DC46B490D2}"/>
                </a:ext>
              </a:extLst>
            </p:cNvPr>
            <p:cNvSpPr txBox="1"/>
            <p:nvPr/>
          </p:nvSpPr>
          <p:spPr>
            <a:xfrm>
              <a:off x="1174413" y="4818687"/>
              <a:ext cx="135248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Organize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C61AEFC-8DBD-BBC2-FAF0-BB86000867C9}"/>
              </a:ext>
            </a:extLst>
          </p:cNvPr>
          <p:cNvGrpSpPr/>
          <p:nvPr/>
        </p:nvGrpSpPr>
        <p:grpSpPr>
          <a:xfrm>
            <a:off x="8746884" y="564492"/>
            <a:ext cx="2011680" cy="2011680"/>
            <a:chOff x="853440" y="4043680"/>
            <a:chExt cx="2011680" cy="2011680"/>
          </a:xfrm>
          <a:solidFill>
            <a:srgbClr val="628FA9"/>
          </a:solidFill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683E4DC-832F-DE2B-9CF5-219BE36446C5}"/>
                </a:ext>
              </a:extLst>
            </p:cNvPr>
            <p:cNvSpPr/>
            <p:nvPr/>
          </p:nvSpPr>
          <p:spPr>
            <a:xfrm>
              <a:off x="853440" y="4043680"/>
              <a:ext cx="2011680" cy="201168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hlinkClick r:id="rId3" action="ppaction://hlinksldjump"/>
              <a:extLst>
                <a:ext uri="{FF2B5EF4-FFF2-40B4-BE49-F238E27FC236}">
                  <a16:creationId xmlns:a16="http://schemas.microsoft.com/office/drawing/2014/main" id="{6055FAB1-61AE-6D16-2EB8-9EF97415FBDD}"/>
                </a:ext>
              </a:extLst>
            </p:cNvPr>
            <p:cNvSpPr txBox="1"/>
            <p:nvPr/>
          </p:nvSpPr>
          <p:spPr>
            <a:xfrm>
              <a:off x="1016430" y="4660818"/>
              <a:ext cx="1685699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Deliver / Share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1DCF1AE-6A24-591B-85DE-67956806EAE4}"/>
              </a:ext>
            </a:extLst>
          </p:cNvPr>
          <p:cNvGrpSpPr/>
          <p:nvPr/>
        </p:nvGrpSpPr>
        <p:grpSpPr>
          <a:xfrm>
            <a:off x="9620516" y="4043679"/>
            <a:ext cx="2011680" cy="2011680"/>
            <a:chOff x="853440" y="4043680"/>
            <a:chExt cx="2011680" cy="2011680"/>
          </a:xfrm>
          <a:solidFill>
            <a:srgbClr val="002060"/>
          </a:solidFill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03FCD42-0406-22D7-2DDB-E21CB63D42F0}"/>
                </a:ext>
              </a:extLst>
            </p:cNvPr>
            <p:cNvSpPr/>
            <p:nvPr/>
          </p:nvSpPr>
          <p:spPr>
            <a:xfrm>
              <a:off x="853440" y="4043680"/>
              <a:ext cx="2011680" cy="201168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EC69ED56-B39B-7DC4-0718-2EDEF29C4FE7}"/>
                </a:ext>
              </a:extLst>
            </p:cNvPr>
            <p:cNvSpPr txBox="1"/>
            <p:nvPr/>
          </p:nvSpPr>
          <p:spPr>
            <a:xfrm>
              <a:off x="1279284" y="4818687"/>
              <a:ext cx="115999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Archive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CE7C6FE-ED1F-C55E-CA76-DCBDAA5BEE09}"/>
              </a:ext>
            </a:extLst>
          </p:cNvPr>
          <p:cNvGrpSpPr/>
          <p:nvPr/>
        </p:nvGrpSpPr>
        <p:grpSpPr>
          <a:xfrm>
            <a:off x="3607489" y="2423160"/>
            <a:ext cx="2011680" cy="2011680"/>
            <a:chOff x="853440" y="4043680"/>
            <a:chExt cx="2011680" cy="2011680"/>
          </a:xfrm>
          <a:solidFill>
            <a:srgbClr val="7030A0"/>
          </a:solidFill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69E19EF-3A1A-C59E-9E8E-3E1786B47650}"/>
                </a:ext>
              </a:extLst>
            </p:cNvPr>
            <p:cNvSpPr/>
            <p:nvPr/>
          </p:nvSpPr>
          <p:spPr>
            <a:xfrm>
              <a:off x="853440" y="4043680"/>
              <a:ext cx="2011680" cy="201168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hlinkClick r:id="rId5" action="ppaction://hlinksldjump"/>
              <a:extLst>
                <a:ext uri="{FF2B5EF4-FFF2-40B4-BE49-F238E27FC236}">
                  <a16:creationId xmlns:a16="http://schemas.microsoft.com/office/drawing/2014/main" id="{CD679EF9-D327-0E68-86BD-A82FD1928737}"/>
                </a:ext>
              </a:extLst>
            </p:cNvPr>
            <p:cNvSpPr txBox="1"/>
            <p:nvPr/>
          </p:nvSpPr>
          <p:spPr>
            <a:xfrm>
              <a:off x="1434267" y="4818687"/>
              <a:ext cx="115999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Create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F247565-4BFE-F6F0-79E4-7BB261BD5131}"/>
              </a:ext>
            </a:extLst>
          </p:cNvPr>
          <p:cNvGrpSpPr/>
          <p:nvPr/>
        </p:nvGrpSpPr>
        <p:grpSpPr>
          <a:xfrm>
            <a:off x="559804" y="4043679"/>
            <a:ext cx="2011680" cy="2011680"/>
            <a:chOff x="853440" y="4043680"/>
            <a:chExt cx="2011680" cy="2011680"/>
          </a:xfrm>
          <a:solidFill>
            <a:srgbClr val="F55557"/>
          </a:solidFill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FBBBFDB-7307-A84D-70E0-4EF014053015}"/>
                </a:ext>
              </a:extLst>
            </p:cNvPr>
            <p:cNvSpPr/>
            <p:nvPr/>
          </p:nvSpPr>
          <p:spPr>
            <a:xfrm>
              <a:off x="853440" y="4043680"/>
              <a:ext cx="2011680" cy="201168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hlinkClick r:id="rId6" action="ppaction://hlinksldjump"/>
              <a:extLst>
                <a:ext uri="{FF2B5EF4-FFF2-40B4-BE49-F238E27FC236}">
                  <a16:creationId xmlns:a16="http://schemas.microsoft.com/office/drawing/2014/main" id="{6C7E7A08-41CD-7089-3D8C-D535AC0F0ABF}"/>
                </a:ext>
              </a:extLst>
            </p:cNvPr>
            <p:cNvSpPr txBox="1"/>
            <p:nvPr/>
          </p:nvSpPr>
          <p:spPr>
            <a:xfrm>
              <a:off x="1279284" y="4818687"/>
              <a:ext cx="115999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Acquire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40E48D-CD58-85F0-762D-D149548756CC}"/>
              </a:ext>
            </a:extLst>
          </p:cNvPr>
          <p:cNvGrpSpPr/>
          <p:nvPr/>
        </p:nvGrpSpPr>
        <p:grpSpPr>
          <a:xfrm>
            <a:off x="6437007" y="2423159"/>
            <a:ext cx="2011680" cy="2011680"/>
            <a:chOff x="853440" y="4043680"/>
            <a:chExt cx="2011680" cy="2011680"/>
          </a:xfrm>
          <a:solidFill>
            <a:srgbClr val="F2D9BC"/>
          </a:solidFill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AB4ED93-2B39-B8F2-B241-F61ABE92B7A0}"/>
                </a:ext>
              </a:extLst>
            </p:cNvPr>
            <p:cNvSpPr/>
            <p:nvPr/>
          </p:nvSpPr>
          <p:spPr>
            <a:xfrm>
              <a:off x="853440" y="4043680"/>
              <a:ext cx="2011680" cy="201168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hlinkClick r:id="rId7" action="ppaction://hlinksldjump"/>
              <a:extLst>
                <a:ext uri="{FF2B5EF4-FFF2-40B4-BE49-F238E27FC236}">
                  <a16:creationId xmlns:a16="http://schemas.microsoft.com/office/drawing/2014/main" id="{7310C0CA-5822-5348-51ED-B1E510BF9BA5}"/>
                </a:ext>
              </a:extLst>
            </p:cNvPr>
            <p:cNvSpPr txBox="1"/>
            <p:nvPr/>
          </p:nvSpPr>
          <p:spPr>
            <a:xfrm>
              <a:off x="1016430" y="4818685"/>
              <a:ext cx="1685699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Collaborate</a:t>
              </a:r>
            </a:p>
          </p:txBody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2FA83A8-5B9F-F265-0902-791032C0E724}"/>
              </a:ext>
            </a:extLst>
          </p:cNvPr>
          <p:cNvCxnSpPr>
            <a:stCxn id="16" idx="0"/>
            <a:endCxn id="3" idx="4"/>
          </p:cNvCxnSpPr>
          <p:nvPr/>
        </p:nvCxnSpPr>
        <p:spPr>
          <a:xfrm flipV="1">
            <a:off x="1565644" y="2576171"/>
            <a:ext cx="870016" cy="1467508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88FB391-3EE3-134E-2489-1CB91CC5BCF7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3103278" y="2304084"/>
            <a:ext cx="798815" cy="41368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EFCFB38-B65F-1AA4-A0A9-F2C85AE857E9}"/>
              </a:ext>
            </a:extLst>
          </p:cNvPr>
          <p:cNvCxnSpPr>
            <a:cxnSpLocks/>
            <a:endCxn id="19" idx="2"/>
          </p:cNvCxnSpPr>
          <p:nvPr/>
        </p:nvCxnSpPr>
        <p:spPr>
          <a:xfrm flipV="1">
            <a:off x="5638296" y="3428999"/>
            <a:ext cx="798711" cy="22519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1CF715D-4CB3-385B-41BC-528BDF61D655}"/>
              </a:ext>
            </a:extLst>
          </p:cNvPr>
          <p:cNvCxnSpPr>
            <a:cxnSpLocks/>
          </p:cNvCxnSpPr>
          <p:nvPr/>
        </p:nvCxnSpPr>
        <p:spPr>
          <a:xfrm flipV="1">
            <a:off x="8176669" y="2170494"/>
            <a:ext cx="733205" cy="54727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0CF3684-576E-41FF-308C-17F529523933}"/>
              </a:ext>
            </a:extLst>
          </p:cNvPr>
          <p:cNvCxnSpPr>
            <a:cxnSpLocks/>
            <a:stCxn id="7" idx="4"/>
          </p:cNvCxnSpPr>
          <p:nvPr/>
        </p:nvCxnSpPr>
        <p:spPr>
          <a:xfrm>
            <a:off x="9752724" y="2576172"/>
            <a:ext cx="842849" cy="1467506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A blue and white circles&#10;&#10;Description automatically generated">
            <a:extLst>
              <a:ext uri="{FF2B5EF4-FFF2-40B4-BE49-F238E27FC236}">
                <a16:creationId xmlns:a16="http://schemas.microsoft.com/office/drawing/2014/main" id="{40135FF2-4204-D9C2-0CDB-F7D0371AF3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4214" y="-1480036"/>
            <a:ext cx="3886786" cy="1137464"/>
          </a:xfrm>
          <a:prstGeom prst="rect">
            <a:avLst/>
          </a:prstGeom>
        </p:spPr>
      </p:pic>
      <p:pic>
        <p:nvPicPr>
          <p:cNvPr id="35" name="Picture 34" descr="A picture containing font, graphics, graphic design, text&#10;&#10;Description automatically generated">
            <a:extLst>
              <a:ext uri="{FF2B5EF4-FFF2-40B4-BE49-F238E27FC236}">
                <a16:creationId xmlns:a16="http://schemas.microsoft.com/office/drawing/2014/main" id="{88613DB9-B6B4-00B0-58C4-957524138A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02093" y="300914"/>
            <a:ext cx="4191000" cy="100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043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B4FE57-3BE7-DF75-5B97-B45AD77504C0}"/>
              </a:ext>
            </a:extLst>
          </p:cNvPr>
          <p:cNvSpPr txBox="1"/>
          <p:nvPr/>
        </p:nvSpPr>
        <p:spPr>
          <a:xfrm>
            <a:off x="5018222" y="271127"/>
            <a:ext cx="23985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Vault</a:t>
            </a:r>
          </a:p>
        </p:txBody>
      </p:sp>
      <p:pic>
        <p:nvPicPr>
          <p:cNvPr id="3" name="Picture 2" descr="A picture containing font, graphics, graphic design, text&#10;&#10;Description automatically generated">
            <a:extLst>
              <a:ext uri="{FF2B5EF4-FFF2-40B4-BE49-F238E27FC236}">
                <a16:creationId xmlns:a16="http://schemas.microsoft.com/office/drawing/2014/main" id="{22278852-7332-0928-F01D-09B159FD4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66" y="419445"/>
            <a:ext cx="1893376" cy="45184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668DC0F-D418-2124-BC57-3B7D33DA04C7}"/>
              </a:ext>
            </a:extLst>
          </p:cNvPr>
          <p:cNvGrpSpPr/>
          <p:nvPr/>
        </p:nvGrpSpPr>
        <p:grpSpPr>
          <a:xfrm>
            <a:off x="462366" y="2682270"/>
            <a:ext cx="3286742" cy="1130764"/>
            <a:chOff x="2617114" y="2274254"/>
            <a:chExt cx="3286742" cy="113076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C14215E-765F-17CF-579C-6CDFC40C8429}"/>
                </a:ext>
              </a:extLst>
            </p:cNvPr>
            <p:cNvSpPr txBox="1"/>
            <p:nvPr/>
          </p:nvSpPr>
          <p:spPr>
            <a:xfrm>
              <a:off x="3571383" y="2516734"/>
              <a:ext cx="23324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</a:rPr>
                <a:t>Vault</a:t>
              </a:r>
            </a:p>
          </p:txBody>
        </p:sp>
        <p:pic>
          <p:nvPicPr>
            <p:cNvPr id="7" name="Picture 15" descr="Logo, company name&#10;&#10;Description automatically generated">
              <a:extLst>
                <a:ext uri="{FF2B5EF4-FFF2-40B4-BE49-F238E27FC236}">
                  <a16:creationId xmlns:a16="http://schemas.microsoft.com/office/drawing/2014/main" id="{C28B937C-F42A-C359-C9C0-09DD2E5EF7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396" t="21229" r="53915" b="22632"/>
            <a:stretch/>
          </p:blipFill>
          <p:spPr>
            <a:xfrm>
              <a:off x="2617114" y="2274254"/>
              <a:ext cx="954269" cy="1130764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610A5A9-0AA8-5A0F-1714-05CD27452D39}"/>
              </a:ext>
            </a:extLst>
          </p:cNvPr>
          <p:cNvSpPr txBox="1"/>
          <p:nvPr/>
        </p:nvSpPr>
        <p:spPr>
          <a:xfrm>
            <a:off x="3898900" y="2682270"/>
            <a:ext cx="782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eMAM Vault Base System: eMAM Vault storage and archive management system.  Ingest, Organize, Delivery Archive, Annotate, Markers, Tags, Sub-clips, Approval (Internal),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5 Users 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F38CF1-733E-69DC-9572-6790FC0DB549}"/>
              </a:ext>
            </a:extLst>
          </p:cNvPr>
          <p:cNvSpPr txBox="1"/>
          <p:nvPr/>
        </p:nvSpPr>
        <p:spPr>
          <a:xfrm>
            <a:off x="6565900" y="4742934"/>
            <a:ext cx="49657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</a:rPr>
              <a:t>Purchase $15,100 USD</a:t>
            </a:r>
          </a:p>
          <a:p>
            <a:pPr algn="r"/>
            <a:endParaRPr lang="en-US" sz="2800" dirty="0">
              <a:solidFill>
                <a:schemeClr val="bg1"/>
              </a:solidFill>
            </a:endParaRPr>
          </a:p>
          <a:p>
            <a:pPr algn="r"/>
            <a:r>
              <a:rPr lang="en-US" sz="2800" dirty="0">
                <a:solidFill>
                  <a:schemeClr val="bg1"/>
                </a:solidFill>
              </a:rPr>
              <a:t>Annual Subscription $6,900 USD </a:t>
            </a:r>
          </a:p>
        </p:txBody>
      </p:sp>
      <p:pic>
        <p:nvPicPr>
          <p:cNvPr id="4" name="Graphic 3" descr="Work from home Wi-Fi outline">
            <a:hlinkClick r:id="rId4" action="ppaction://hlinksldjump"/>
            <a:extLst>
              <a:ext uri="{FF2B5EF4-FFF2-40B4-BE49-F238E27FC236}">
                <a16:creationId xmlns:a16="http://schemas.microsoft.com/office/drawing/2014/main" id="{995B9C80-7E5D-00A1-9814-5704CE7663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748" y="6014421"/>
            <a:ext cx="509831" cy="50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920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B4FE57-3BE7-DF75-5B97-B45AD77504C0}"/>
              </a:ext>
            </a:extLst>
          </p:cNvPr>
          <p:cNvSpPr txBox="1"/>
          <p:nvPr/>
        </p:nvSpPr>
        <p:spPr>
          <a:xfrm>
            <a:off x="4522922" y="991892"/>
            <a:ext cx="3146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Publish</a:t>
            </a:r>
          </a:p>
        </p:txBody>
      </p:sp>
      <p:pic>
        <p:nvPicPr>
          <p:cNvPr id="3" name="Picture 2" descr="A picture containing font, graphics, graphic design, text&#10;&#10;Description automatically generated">
            <a:extLst>
              <a:ext uri="{FF2B5EF4-FFF2-40B4-BE49-F238E27FC236}">
                <a16:creationId xmlns:a16="http://schemas.microsoft.com/office/drawing/2014/main" id="{22278852-7332-0928-F01D-09B159FD4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66" y="419445"/>
            <a:ext cx="1893376" cy="45184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77841D1-2D49-43B1-AA2C-AD833018080E}"/>
              </a:ext>
            </a:extLst>
          </p:cNvPr>
          <p:cNvGrpSpPr/>
          <p:nvPr/>
        </p:nvGrpSpPr>
        <p:grpSpPr>
          <a:xfrm>
            <a:off x="462366" y="2834286"/>
            <a:ext cx="3010205" cy="1189427"/>
            <a:chOff x="3838759" y="2517140"/>
            <a:chExt cx="3010205" cy="1189427"/>
          </a:xfrm>
        </p:grpSpPr>
        <p:pic>
          <p:nvPicPr>
            <p:cNvPr id="5" name="Picture 20" descr="Logo, company name&#10;&#10;Description automatically generated">
              <a:extLst>
                <a:ext uri="{FF2B5EF4-FFF2-40B4-BE49-F238E27FC236}">
                  <a16:creationId xmlns:a16="http://schemas.microsoft.com/office/drawing/2014/main" id="{36868B09-44E0-330D-B6D0-EE61E6B599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685" t="20689" r="60182" b="21178"/>
            <a:stretch/>
          </p:blipFill>
          <p:spPr>
            <a:xfrm>
              <a:off x="3838759" y="2517140"/>
              <a:ext cx="987552" cy="11894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F8C1470-6AF9-67FA-A140-250A2013E618}"/>
                </a:ext>
              </a:extLst>
            </p:cNvPr>
            <p:cNvSpPr txBox="1"/>
            <p:nvPr/>
          </p:nvSpPr>
          <p:spPr>
            <a:xfrm>
              <a:off x="4826311" y="2795657"/>
              <a:ext cx="20226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</a:rPr>
                <a:t>Publish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2C67243-943A-12D9-8F01-94364A5EBA17}"/>
              </a:ext>
            </a:extLst>
          </p:cNvPr>
          <p:cNvSpPr txBox="1"/>
          <p:nvPr/>
        </p:nvSpPr>
        <p:spPr>
          <a:xfrm>
            <a:off x="4173146" y="2345501"/>
            <a:ext cx="780984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eMAM Publish: Storage, archive management, and publishing system with </a:t>
            </a:r>
            <a:r>
              <a:rPr lang="en-US" sz="2400" dirty="0" err="1">
                <a:solidFill>
                  <a:schemeClr val="bg1"/>
                </a:solidFill>
              </a:rPr>
              <a:t>eBin</a:t>
            </a:r>
            <a:r>
              <a:rPr lang="en-US" sz="2400" dirty="0">
                <a:solidFill>
                  <a:schemeClr val="bg1"/>
                </a:solidFill>
              </a:rPr>
              <a:t> email link sharing, social media, OVP connections, and external review and approval. Ingest, Organize, Delivery, Archive, Annotate, Markers, Tags, Sub Clips, Review and Approve, Email, Approvals </a:t>
            </a:r>
            <a:r>
              <a:rPr lang="en-US" sz="2400" dirty="0" err="1">
                <a:solidFill>
                  <a:schemeClr val="bg1"/>
                </a:solidFill>
              </a:rPr>
              <a:t>eBin</a:t>
            </a:r>
            <a:r>
              <a:rPr lang="en-US" sz="2400" dirty="0">
                <a:solidFill>
                  <a:schemeClr val="bg1"/>
                </a:solidFill>
              </a:rPr>
              <a:t> Publishing.</a:t>
            </a:r>
          </a:p>
          <a:p>
            <a:r>
              <a:rPr lang="en-US" sz="2400" dirty="0">
                <a:solidFill>
                  <a:schemeClr val="bg1"/>
                </a:solidFill>
              </a:rPr>
              <a:t>10 active defined users.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B92BEE-346A-77F3-4389-2DBACF7B9D9E}"/>
              </a:ext>
            </a:extLst>
          </p:cNvPr>
          <p:cNvSpPr txBox="1"/>
          <p:nvPr/>
        </p:nvSpPr>
        <p:spPr>
          <a:xfrm>
            <a:off x="6565900" y="4742934"/>
            <a:ext cx="504262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</a:rPr>
              <a:t>Purchase $21,890 USD</a:t>
            </a:r>
          </a:p>
          <a:p>
            <a:pPr algn="r"/>
            <a:endParaRPr lang="en-US" sz="2800" dirty="0">
              <a:solidFill>
                <a:schemeClr val="bg1"/>
              </a:solidFill>
            </a:endParaRPr>
          </a:p>
          <a:p>
            <a:pPr algn="r"/>
            <a:r>
              <a:rPr lang="en-US" sz="2800" dirty="0">
                <a:solidFill>
                  <a:schemeClr val="bg1"/>
                </a:solidFill>
              </a:rPr>
              <a:t>Annual Subscription $10,900 USD </a:t>
            </a:r>
          </a:p>
        </p:txBody>
      </p:sp>
      <p:pic>
        <p:nvPicPr>
          <p:cNvPr id="7" name="Graphic 6" descr="Work from home Wi-Fi outline">
            <a:hlinkClick r:id="rId4" action="ppaction://hlinksldjump"/>
            <a:extLst>
              <a:ext uri="{FF2B5EF4-FFF2-40B4-BE49-F238E27FC236}">
                <a16:creationId xmlns:a16="http://schemas.microsoft.com/office/drawing/2014/main" id="{DA6369B4-EA8C-13FA-D3CE-0328D28BA0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748" y="6014421"/>
            <a:ext cx="509831" cy="50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59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B4FE57-3BE7-DF75-5B97-B45AD77504C0}"/>
              </a:ext>
            </a:extLst>
          </p:cNvPr>
          <p:cNvSpPr txBox="1"/>
          <p:nvPr/>
        </p:nvSpPr>
        <p:spPr>
          <a:xfrm>
            <a:off x="3833358" y="1056063"/>
            <a:ext cx="45252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Workgroup</a:t>
            </a:r>
          </a:p>
        </p:txBody>
      </p:sp>
      <p:pic>
        <p:nvPicPr>
          <p:cNvPr id="3" name="Picture 2" descr="A picture containing font, graphics, graphic design, text&#10;&#10;Description automatically generated">
            <a:extLst>
              <a:ext uri="{FF2B5EF4-FFF2-40B4-BE49-F238E27FC236}">
                <a16:creationId xmlns:a16="http://schemas.microsoft.com/office/drawing/2014/main" id="{22278852-7332-0928-F01D-09B159FD4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66" y="419445"/>
            <a:ext cx="1893376" cy="4518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C67243-943A-12D9-8F01-94364A5EBA17}"/>
              </a:ext>
            </a:extLst>
          </p:cNvPr>
          <p:cNvSpPr txBox="1"/>
          <p:nvPr/>
        </p:nvSpPr>
        <p:spPr>
          <a:xfrm>
            <a:off x="4354286" y="2497604"/>
            <a:ext cx="780984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chemeClr val="bg1"/>
                </a:solidFill>
                <a:effectLst/>
              </a:rPr>
              <a:t>eMAM Workgroup: PAM with storage management, archive management, publishing, and production asset management including editing project support (marker, sub clip, timeline) from the web, tablet, and Adobe Creative Cloud panels. </a:t>
            </a:r>
            <a:br>
              <a:rPr lang="en-US" sz="2400" b="0" i="0" dirty="0">
                <a:solidFill>
                  <a:schemeClr val="bg1"/>
                </a:solidFill>
                <a:effectLst/>
              </a:rPr>
            </a:br>
            <a:r>
              <a:rPr lang="en-US" sz="2400" b="0" i="0" dirty="0">
                <a:solidFill>
                  <a:schemeClr val="bg1"/>
                </a:solidFill>
                <a:effectLst/>
              </a:rPr>
              <a:t>25 active defined users.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B92BEE-346A-77F3-4389-2DBACF7B9D9E}"/>
              </a:ext>
            </a:extLst>
          </p:cNvPr>
          <p:cNvSpPr txBox="1"/>
          <p:nvPr/>
        </p:nvSpPr>
        <p:spPr>
          <a:xfrm>
            <a:off x="6311900" y="4742934"/>
            <a:ext cx="52197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</a:rPr>
              <a:t>Purchase $45,950 USD</a:t>
            </a:r>
          </a:p>
          <a:p>
            <a:pPr algn="r"/>
            <a:endParaRPr lang="en-US" sz="2800" dirty="0">
              <a:solidFill>
                <a:schemeClr val="bg1"/>
              </a:solidFill>
            </a:endParaRPr>
          </a:p>
          <a:p>
            <a:pPr algn="r"/>
            <a:r>
              <a:rPr lang="en-US" sz="2800" dirty="0">
                <a:solidFill>
                  <a:schemeClr val="bg1"/>
                </a:solidFill>
              </a:rPr>
              <a:t>Annual Subscription $22,900 USD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3DFBA6C-E049-967E-956F-14A6652033D0}"/>
              </a:ext>
            </a:extLst>
          </p:cNvPr>
          <p:cNvGrpSpPr/>
          <p:nvPr/>
        </p:nvGrpSpPr>
        <p:grpSpPr>
          <a:xfrm>
            <a:off x="462366" y="2851642"/>
            <a:ext cx="3481747" cy="1154716"/>
            <a:chOff x="872539" y="2851642"/>
            <a:chExt cx="3481747" cy="115471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F8C1470-6AF9-67FA-A140-250A2013E618}"/>
                </a:ext>
              </a:extLst>
            </p:cNvPr>
            <p:cNvSpPr txBox="1"/>
            <p:nvPr/>
          </p:nvSpPr>
          <p:spPr>
            <a:xfrm>
              <a:off x="1792224" y="3113157"/>
              <a:ext cx="25620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</a:rPr>
                <a:t>Workgroup</a:t>
              </a:r>
            </a:p>
          </p:txBody>
        </p:sp>
        <p:pic>
          <p:nvPicPr>
            <p:cNvPr id="7" name="Picture 10" descr="Logo&#10;&#10;Description automatically generated">
              <a:extLst>
                <a:ext uri="{FF2B5EF4-FFF2-40B4-BE49-F238E27FC236}">
                  <a16:creationId xmlns:a16="http://schemas.microsoft.com/office/drawing/2014/main" id="{985B64DA-EED5-A121-CE09-A9C04DDAC9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45" t="21014" r="71264" b="21698"/>
            <a:stretch/>
          </p:blipFill>
          <p:spPr>
            <a:xfrm>
              <a:off x="872539" y="2851642"/>
              <a:ext cx="919685" cy="1154716"/>
            </a:xfrm>
            <a:prstGeom prst="rect">
              <a:avLst/>
            </a:prstGeom>
          </p:spPr>
        </p:pic>
      </p:grpSp>
      <p:pic>
        <p:nvPicPr>
          <p:cNvPr id="4" name="Graphic 3" descr="Work from home Wi-Fi outline">
            <a:hlinkClick r:id="rId4" action="ppaction://hlinksldjump"/>
            <a:extLst>
              <a:ext uri="{FF2B5EF4-FFF2-40B4-BE49-F238E27FC236}">
                <a16:creationId xmlns:a16="http://schemas.microsoft.com/office/drawing/2014/main" id="{B99C9AF4-670D-19FA-B093-CEEA51AADC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748" y="6014421"/>
            <a:ext cx="509831" cy="50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332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B4FE57-3BE7-DF75-5B97-B45AD77504C0}"/>
              </a:ext>
            </a:extLst>
          </p:cNvPr>
          <p:cNvSpPr txBox="1"/>
          <p:nvPr/>
        </p:nvSpPr>
        <p:spPr>
          <a:xfrm>
            <a:off x="3701029" y="1056063"/>
            <a:ext cx="4789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ENTERPRISE</a:t>
            </a:r>
          </a:p>
        </p:txBody>
      </p:sp>
      <p:pic>
        <p:nvPicPr>
          <p:cNvPr id="3" name="Picture 2" descr="A picture containing font, graphics, graphic design, text&#10;&#10;Description automatically generated">
            <a:extLst>
              <a:ext uri="{FF2B5EF4-FFF2-40B4-BE49-F238E27FC236}">
                <a16:creationId xmlns:a16="http://schemas.microsoft.com/office/drawing/2014/main" id="{22278852-7332-0928-F01D-09B159FD4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66" y="419445"/>
            <a:ext cx="1893376" cy="4518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C67243-943A-12D9-8F01-94364A5EBA17}"/>
              </a:ext>
            </a:extLst>
          </p:cNvPr>
          <p:cNvSpPr txBox="1"/>
          <p:nvPr/>
        </p:nvSpPr>
        <p:spPr>
          <a:xfrm>
            <a:off x="4382153" y="2697658"/>
            <a:ext cx="780984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chemeClr val="bg1"/>
                </a:solidFill>
                <a:effectLst/>
              </a:rPr>
              <a:t>eMAM Enterprise scaled MAM with storage management, archive management, publishing, and production asset management with two of each server components for scaling and/or disaster recovery. Unlimited business units. Ingest, Organize, Deliver, Archive, Annotate, Marker, Tag, Sub Clips, Timeline, eMAM/Premiere Project Management/Versions, Approvals, </a:t>
            </a:r>
            <a:r>
              <a:rPr lang="en-US" sz="2000" b="0" i="0" dirty="0" err="1">
                <a:solidFill>
                  <a:schemeClr val="bg1"/>
                </a:solidFill>
                <a:effectLst/>
              </a:rPr>
              <a:t>eBin</a:t>
            </a:r>
            <a:r>
              <a:rPr lang="en-US" sz="2000" b="0" i="0" dirty="0">
                <a:solidFill>
                  <a:schemeClr val="bg1"/>
                </a:solidFill>
                <a:effectLst/>
              </a:rPr>
              <a:t> sharing, 1 Multi-site License.</a:t>
            </a:r>
          </a:p>
          <a:p>
            <a:r>
              <a:rPr lang="en-US" sz="2000" b="0" i="0" dirty="0">
                <a:solidFill>
                  <a:schemeClr val="bg1"/>
                </a:solidFill>
                <a:effectLst/>
              </a:rPr>
              <a:t>50 active defined users.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B92BEE-346A-77F3-4389-2DBACF7B9D9E}"/>
              </a:ext>
            </a:extLst>
          </p:cNvPr>
          <p:cNvSpPr txBox="1"/>
          <p:nvPr/>
        </p:nvSpPr>
        <p:spPr>
          <a:xfrm>
            <a:off x="6798178" y="5109439"/>
            <a:ext cx="52197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</a:rPr>
              <a:t>Purchase $90,480 USD</a:t>
            </a:r>
          </a:p>
          <a:p>
            <a:pPr algn="r"/>
            <a:endParaRPr lang="en-US" sz="2800" dirty="0">
              <a:solidFill>
                <a:schemeClr val="bg1"/>
              </a:solidFill>
            </a:endParaRPr>
          </a:p>
          <a:p>
            <a:pPr algn="r"/>
            <a:r>
              <a:rPr lang="en-US" sz="2800" dirty="0">
                <a:solidFill>
                  <a:schemeClr val="bg1"/>
                </a:solidFill>
              </a:rPr>
              <a:t>Annual Subscription $44,900 USD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8C1470-6AF9-67FA-A140-250A2013E618}"/>
              </a:ext>
            </a:extLst>
          </p:cNvPr>
          <p:cNvSpPr txBox="1"/>
          <p:nvPr/>
        </p:nvSpPr>
        <p:spPr>
          <a:xfrm>
            <a:off x="1382051" y="3113157"/>
            <a:ext cx="2742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ENTERPRISE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C877E5F2-936F-B696-7A95-6F1024E497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81" t="21543" r="68511" b="21759"/>
          <a:stretch/>
        </p:blipFill>
        <p:spPr>
          <a:xfrm>
            <a:off x="462366" y="2876500"/>
            <a:ext cx="878039" cy="1104999"/>
          </a:xfrm>
          <a:prstGeom prst="rect">
            <a:avLst/>
          </a:prstGeom>
        </p:spPr>
      </p:pic>
      <p:pic>
        <p:nvPicPr>
          <p:cNvPr id="4" name="Graphic 3" descr="Work from home Wi-Fi outline">
            <a:hlinkClick r:id="rId4" action="ppaction://hlinksldjump"/>
            <a:extLst>
              <a:ext uri="{FF2B5EF4-FFF2-40B4-BE49-F238E27FC236}">
                <a16:creationId xmlns:a16="http://schemas.microsoft.com/office/drawing/2014/main" id="{AD1B1E18-E0DA-72B3-1295-8E9E73F2ED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748" y="6014421"/>
            <a:ext cx="509831" cy="50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0611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B4FE57-3BE7-DF75-5B97-B45AD77504C0}"/>
              </a:ext>
            </a:extLst>
          </p:cNvPr>
          <p:cNvSpPr txBox="1"/>
          <p:nvPr/>
        </p:nvSpPr>
        <p:spPr>
          <a:xfrm>
            <a:off x="3381139" y="645368"/>
            <a:ext cx="54297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EMAM Cloud</a:t>
            </a:r>
          </a:p>
        </p:txBody>
      </p:sp>
      <p:pic>
        <p:nvPicPr>
          <p:cNvPr id="3" name="Picture 2" descr="A picture containing font, graphics, graphic design, text&#10;&#10;Description automatically generated">
            <a:extLst>
              <a:ext uri="{FF2B5EF4-FFF2-40B4-BE49-F238E27FC236}">
                <a16:creationId xmlns:a16="http://schemas.microsoft.com/office/drawing/2014/main" id="{22278852-7332-0928-F01D-09B159FD4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66" y="419445"/>
            <a:ext cx="1893376" cy="4518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C67243-943A-12D9-8F01-94364A5EBA17}"/>
              </a:ext>
            </a:extLst>
          </p:cNvPr>
          <p:cNvSpPr txBox="1"/>
          <p:nvPr/>
        </p:nvSpPr>
        <p:spPr>
          <a:xfrm>
            <a:off x="4693922" y="2006990"/>
            <a:ext cx="3227832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chemeClr val="bg1"/>
                </a:solidFill>
                <a:effectLst/>
              </a:rPr>
              <a:t>SaaS Service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FFFFFF"/>
                </a:solidFill>
                <a:effectLst/>
              </a:rPr>
              <a:t>With SaaS, everything is automatic click and go!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FFFFFF"/>
                </a:solidFill>
                <a:effectLst/>
              </a:rPr>
              <a:t>Within a day, you will have a secure cloud system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FFFFFF"/>
                </a:solidFill>
                <a:effectLst/>
              </a:rPr>
              <a:t>You will pay a monthly fee, with term discounts available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 algn="l"/>
            <a:r>
              <a:rPr lang="en-US" b="0" i="0" dirty="0">
                <a:solidFill>
                  <a:srgbClr val="FFFFFF"/>
                </a:solidFill>
                <a:effectLst/>
              </a:rPr>
              <a:t>Starts at $47.90 / Month / User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903C969-1438-C96B-4F0B-2D6BE2734672}"/>
              </a:ext>
            </a:extLst>
          </p:cNvPr>
          <p:cNvGrpSpPr/>
          <p:nvPr/>
        </p:nvGrpSpPr>
        <p:grpSpPr>
          <a:xfrm>
            <a:off x="219456" y="2807208"/>
            <a:ext cx="4050792" cy="1307592"/>
            <a:chOff x="219456" y="2807208"/>
            <a:chExt cx="4050792" cy="1307592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8E047DE2-BF31-68ED-E842-EC5C173DDA2B}"/>
                </a:ext>
              </a:extLst>
            </p:cNvPr>
            <p:cNvSpPr/>
            <p:nvPr/>
          </p:nvSpPr>
          <p:spPr>
            <a:xfrm>
              <a:off x="219456" y="2807208"/>
              <a:ext cx="4050792" cy="130759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A red and black logo&#10;&#10;Description automatically generated">
              <a:extLst>
                <a:ext uri="{FF2B5EF4-FFF2-40B4-BE49-F238E27FC236}">
                  <a16:creationId xmlns:a16="http://schemas.microsoft.com/office/drawing/2014/main" id="{CB9A5429-447E-1BB8-29EF-2E1870367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7748" y="2880536"/>
              <a:ext cx="3898392" cy="1173127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E24FEF8-1F92-74AF-923F-5064626B3991}"/>
              </a:ext>
            </a:extLst>
          </p:cNvPr>
          <p:cNvSpPr txBox="1"/>
          <p:nvPr/>
        </p:nvSpPr>
        <p:spPr>
          <a:xfrm>
            <a:off x="8125968" y="2006990"/>
            <a:ext cx="3505200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chemeClr val="bg1"/>
                </a:solidFill>
                <a:effectLst/>
              </a:rPr>
              <a:t>PaaS Platform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FFFFFF"/>
                </a:solidFill>
                <a:effectLst/>
              </a:rPr>
              <a:t>With this Cloud Formation Template, you manage the AWS services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FFFFFF"/>
                </a:solidFill>
                <a:effectLst/>
              </a:rPr>
              <a:t>Our software runs on your infrastructure, so you are in control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FFFFFF"/>
                </a:solidFill>
                <a:effectLst/>
              </a:rPr>
              <a:t>Our configurations and APIs allow you to build around eMAM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FFFFFF"/>
                </a:solidFill>
                <a:effectLst/>
              </a:rPr>
              <a:t>You will be charged hourly, with term discounts available</a:t>
            </a:r>
          </a:p>
          <a:p>
            <a:pPr algn="l"/>
            <a:endParaRPr lang="en-US" dirty="0">
              <a:solidFill>
                <a:srgbClr val="FFFFFF"/>
              </a:solidFill>
            </a:endParaRPr>
          </a:p>
          <a:p>
            <a:pPr algn="l"/>
            <a:r>
              <a:rPr lang="en-US" dirty="0">
                <a:solidFill>
                  <a:srgbClr val="FFFFFF"/>
                </a:solidFill>
              </a:rPr>
              <a:t>Starts at $38.10 / Month/User</a:t>
            </a:r>
            <a:endParaRPr lang="en-US" b="0" i="0" dirty="0">
              <a:solidFill>
                <a:srgbClr val="FFFFFF"/>
              </a:solidFill>
              <a:effectLst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Graphic 3" descr="Work from home Wi-Fi outline">
            <a:hlinkClick r:id="rId4" action="ppaction://hlinksldjump"/>
            <a:extLst>
              <a:ext uri="{FF2B5EF4-FFF2-40B4-BE49-F238E27FC236}">
                <a16:creationId xmlns:a16="http://schemas.microsoft.com/office/drawing/2014/main" id="{DF1896AB-3AF3-CB69-C8F5-9BAE341DA0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748" y="6014421"/>
            <a:ext cx="509831" cy="50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001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B4FE57-3BE7-DF75-5B97-B45AD77504C0}"/>
              </a:ext>
            </a:extLst>
          </p:cNvPr>
          <p:cNvSpPr txBox="1"/>
          <p:nvPr/>
        </p:nvSpPr>
        <p:spPr>
          <a:xfrm>
            <a:off x="2355742" y="871292"/>
            <a:ext cx="77392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EMAM Feature Set</a:t>
            </a:r>
          </a:p>
        </p:txBody>
      </p:sp>
      <p:pic>
        <p:nvPicPr>
          <p:cNvPr id="3" name="Picture 2" descr="A picture containing font, graphics, graphic design, text&#10;&#10;Description automatically generated">
            <a:extLst>
              <a:ext uri="{FF2B5EF4-FFF2-40B4-BE49-F238E27FC236}">
                <a16:creationId xmlns:a16="http://schemas.microsoft.com/office/drawing/2014/main" id="{22278852-7332-0928-F01D-09B159FD4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66" y="419445"/>
            <a:ext cx="1893376" cy="451847"/>
          </a:xfrm>
          <a:prstGeom prst="rect">
            <a:avLst/>
          </a:prstGeom>
        </p:spPr>
      </p:pic>
      <p:pic>
        <p:nvPicPr>
          <p:cNvPr id="7" name="Picture 6" descr="A table with text on it&#10;&#10;Description automatically generated">
            <a:extLst>
              <a:ext uri="{FF2B5EF4-FFF2-40B4-BE49-F238E27FC236}">
                <a16:creationId xmlns:a16="http://schemas.microsoft.com/office/drawing/2014/main" id="{61BED168-FA59-7919-0638-02D26EC04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93" y="2392991"/>
            <a:ext cx="11780013" cy="3847007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4" name="Graphic 3" descr="Work from home Wi-Fi outline">
            <a:hlinkClick r:id="rId4" action="ppaction://hlinksldjump"/>
            <a:extLst>
              <a:ext uri="{FF2B5EF4-FFF2-40B4-BE49-F238E27FC236}">
                <a16:creationId xmlns:a16="http://schemas.microsoft.com/office/drawing/2014/main" id="{C771A764-30E4-EB5F-F67F-802D13755E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748" y="6014421"/>
            <a:ext cx="509831" cy="50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55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B4FE57-3BE7-DF75-5B97-B45AD77504C0}"/>
              </a:ext>
            </a:extLst>
          </p:cNvPr>
          <p:cNvSpPr txBox="1"/>
          <p:nvPr/>
        </p:nvSpPr>
        <p:spPr>
          <a:xfrm>
            <a:off x="2355742" y="871292"/>
            <a:ext cx="77392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EMAM Feature Set</a:t>
            </a:r>
          </a:p>
        </p:txBody>
      </p:sp>
      <p:pic>
        <p:nvPicPr>
          <p:cNvPr id="3" name="Picture 2" descr="A picture containing font, graphics, graphic design, text&#10;&#10;Description automatically generated">
            <a:extLst>
              <a:ext uri="{FF2B5EF4-FFF2-40B4-BE49-F238E27FC236}">
                <a16:creationId xmlns:a16="http://schemas.microsoft.com/office/drawing/2014/main" id="{22278852-7332-0928-F01D-09B159FD4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66" y="419445"/>
            <a:ext cx="1893376" cy="451847"/>
          </a:xfrm>
          <a:prstGeom prst="rect">
            <a:avLst/>
          </a:prstGeom>
        </p:spPr>
      </p:pic>
      <p:pic>
        <p:nvPicPr>
          <p:cNvPr id="5" name="Picture 4" descr="A table with text on it&#10;&#10;Description automatically generated">
            <a:extLst>
              <a:ext uri="{FF2B5EF4-FFF2-40B4-BE49-F238E27FC236}">
                <a16:creationId xmlns:a16="http://schemas.microsoft.com/office/drawing/2014/main" id="{DE0D3346-01A7-ED5E-585F-E41949C5B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359" y="1878766"/>
            <a:ext cx="8885282" cy="4885157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4" name="Graphic 3" descr="Work from home Wi-Fi outline">
            <a:hlinkClick r:id="rId4" action="ppaction://hlinksldjump"/>
            <a:extLst>
              <a:ext uri="{FF2B5EF4-FFF2-40B4-BE49-F238E27FC236}">
                <a16:creationId xmlns:a16="http://schemas.microsoft.com/office/drawing/2014/main" id="{9CB8E1EA-E8DD-FDB2-AB5B-F818BCA752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748" y="6014421"/>
            <a:ext cx="509831" cy="50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659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0D38DC-80C4-4661-956F-A24FC810E12B}"/>
              </a:ext>
            </a:extLst>
          </p:cNvPr>
          <p:cNvSpPr txBox="1"/>
          <p:nvPr/>
        </p:nvSpPr>
        <p:spPr>
          <a:xfrm>
            <a:off x="4522922" y="991892"/>
            <a:ext cx="3146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Acquire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3130338-00FB-EEB0-9BCE-0890B20992E5}"/>
              </a:ext>
            </a:extLst>
          </p:cNvPr>
          <p:cNvGrpSpPr/>
          <p:nvPr/>
        </p:nvGrpSpPr>
        <p:grpSpPr>
          <a:xfrm>
            <a:off x="1355327" y="1592056"/>
            <a:ext cx="1893377" cy="2632413"/>
            <a:chOff x="617347" y="1592056"/>
            <a:chExt cx="1893377" cy="2632413"/>
          </a:xfrm>
        </p:grpSpPr>
        <p:pic>
          <p:nvPicPr>
            <p:cNvPr id="4" name="Graphic 3" descr="Video camera outline">
              <a:extLst>
                <a:ext uri="{FF2B5EF4-FFF2-40B4-BE49-F238E27FC236}">
                  <a16:creationId xmlns:a16="http://schemas.microsoft.com/office/drawing/2014/main" id="{F7873997-73C0-80D7-6224-9F398ED21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17347" y="1592056"/>
              <a:ext cx="1893377" cy="189337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9A0E8F0-9767-E089-175C-65EE60D2B9D3}"/>
                </a:ext>
              </a:extLst>
            </p:cNvPr>
            <p:cNvSpPr txBox="1"/>
            <p:nvPr/>
          </p:nvSpPr>
          <p:spPr>
            <a:xfrm>
              <a:off x="836908" y="3301139"/>
              <a:ext cx="11468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Live Stream / Baseband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6B55601-4783-E431-4594-C5DD93FD2B77}"/>
              </a:ext>
            </a:extLst>
          </p:cNvPr>
          <p:cNvGrpSpPr/>
          <p:nvPr/>
        </p:nvGrpSpPr>
        <p:grpSpPr>
          <a:xfrm>
            <a:off x="2832226" y="4254265"/>
            <a:ext cx="2167180" cy="2023358"/>
            <a:chOff x="2355742" y="4464542"/>
            <a:chExt cx="2167180" cy="2023358"/>
          </a:xfrm>
        </p:grpSpPr>
        <p:pic>
          <p:nvPicPr>
            <p:cNvPr id="7" name="Graphic 6" descr="Monitor with solid fill">
              <a:extLst>
                <a:ext uri="{FF2B5EF4-FFF2-40B4-BE49-F238E27FC236}">
                  <a16:creationId xmlns:a16="http://schemas.microsoft.com/office/drawing/2014/main" id="{D267CF7E-9B63-B0A3-B673-1318D57F3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623404" y="4464542"/>
              <a:ext cx="1526017" cy="152601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4007A29-0485-F0BF-FD82-2B1E6C509A78}"/>
                </a:ext>
              </a:extLst>
            </p:cNvPr>
            <p:cNvSpPr txBox="1"/>
            <p:nvPr/>
          </p:nvSpPr>
          <p:spPr>
            <a:xfrm>
              <a:off x="2355742" y="5841569"/>
              <a:ext cx="21671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Application – EMAM Feeder or Web App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E2FC8B3-0AAA-2C69-D2C3-83C0F30366E2}"/>
              </a:ext>
            </a:extLst>
          </p:cNvPr>
          <p:cNvGrpSpPr/>
          <p:nvPr/>
        </p:nvGrpSpPr>
        <p:grpSpPr>
          <a:xfrm>
            <a:off x="7466398" y="4157398"/>
            <a:ext cx="1893376" cy="2041689"/>
            <a:chOff x="7466398" y="4157398"/>
            <a:chExt cx="1893376" cy="2041689"/>
          </a:xfrm>
        </p:grpSpPr>
        <p:pic>
          <p:nvPicPr>
            <p:cNvPr id="10" name="Graphic 9" descr="Computer with solid fill">
              <a:extLst>
                <a:ext uri="{FF2B5EF4-FFF2-40B4-BE49-F238E27FC236}">
                  <a16:creationId xmlns:a16="http://schemas.microsoft.com/office/drawing/2014/main" id="{B6AE37C7-4417-6DF8-9005-76F8DCACA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466398" y="4157398"/>
              <a:ext cx="1893376" cy="189337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3BBD556-2A08-EAAD-CADC-5A2CE9AA4F7B}"/>
                </a:ext>
              </a:extLst>
            </p:cNvPr>
            <p:cNvSpPr txBox="1"/>
            <p:nvPr/>
          </p:nvSpPr>
          <p:spPr>
            <a:xfrm>
              <a:off x="7803342" y="5829755"/>
              <a:ext cx="12153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XML &amp; API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A24B30A-7B30-99A1-42FD-D9650A7912C9}"/>
              </a:ext>
            </a:extLst>
          </p:cNvPr>
          <p:cNvGrpSpPr/>
          <p:nvPr/>
        </p:nvGrpSpPr>
        <p:grpSpPr>
          <a:xfrm>
            <a:off x="8901096" y="1308808"/>
            <a:ext cx="2453996" cy="2759649"/>
            <a:chOff x="8901096" y="1308808"/>
            <a:chExt cx="2453996" cy="275964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E570F46-ECE4-06A7-C01D-1F9229B6093C}"/>
                </a:ext>
              </a:extLst>
            </p:cNvPr>
            <p:cNvSpPr txBox="1"/>
            <p:nvPr/>
          </p:nvSpPr>
          <p:spPr>
            <a:xfrm>
              <a:off x="8986288" y="3699125"/>
              <a:ext cx="14497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Cloud Upload</a:t>
              </a:r>
            </a:p>
          </p:txBody>
        </p:sp>
        <p:pic>
          <p:nvPicPr>
            <p:cNvPr id="16" name="Graphic 15" descr="Cloud Computing with solid fill">
              <a:extLst>
                <a:ext uri="{FF2B5EF4-FFF2-40B4-BE49-F238E27FC236}">
                  <a16:creationId xmlns:a16="http://schemas.microsoft.com/office/drawing/2014/main" id="{B360E94A-04B5-F747-33FA-A6BA118C2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901096" y="1308808"/>
              <a:ext cx="2453996" cy="2453996"/>
            </a:xfrm>
            <a:prstGeom prst="rect">
              <a:avLst/>
            </a:prstGeom>
          </p:spPr>
        </p:pic>
      </p:grpSp>
      <p:sp>
        <p:nvSpPr>
          <p:cNvPr id="17" name="Right Arrow 16">
            <a:extLst>
              <a:ext uri="{FF2B5EF4-FFF2-40B4-BE49-F238E27FC236}">
                <a16:creationId xmlns:a16="http://schemas.microsoft.com/office/drawing/2014/main" id="{DBFDCF25-79B8-6F54-6E02-9B03BDD5D98F}"/>
              </a:ext>
            </a:extLst>
          </p:cNvPr>
          <p:cNvSpPr/>
          <p:nvPr/>
        </p:nvSpPr>
        <p:spPr>
          <a:xfrm>
            <a:off x="10678332" y="6050774"/>
            <a:ext cx="945397" cy="43712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2951A52-791B-5197-2A5F-4056F272E688}"/>
              </a:ext>
            </a:extLst>
          </p:cNvPr>
          <p:cNvSpPr txBox="1"/>
          <p:nvPr/>
        </p:nvSpPr>
        <p:spPr>
          <a:xfrm>
            <a:off x="10610851" y="6138532"/>
            <a:ext cx="8413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2060"/>
                </a:solidFill>
              </a:rPr>
              <a:t>Next Slide</a:t>
            </a:r>
          </a:p>
        </p:txBody>
      </p:sp>
      <p:pic>
        <p:nvPicPr>
          <p:cNvPr id="20" name="Graphic 19" descr="Work from home Wi-Fi outline">
            <a:hlinkClick r:id="rId10" action="ppaction://hlinksldjump"/>
            <a:extLst>
              <a:ext uri="{FF2B5EF4-FFF2-40B4-BE49-F238E27FC236}">
                <a16:creationId xmlns:a16="http://schemas.microsoft.com/office/drawing/2014/main" id="{0ABF729E-3917-CE1B-721B-2971B79918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21748" y="6014421"/>
            <a:ext cx="509831" cy="509831"/>
          </a:xfrm>
          <a:prstGeom prst="rect">
            <a:avLst/>
          </a:prstGeom>
        </p:spPr>
      </p:pic>
      <p:pic>
        <p:nvPicPr>
          <p:cNvPr id="21" name="Picture 20" descr="A picture containing font, graphics, graphic design, text&#10;&#10;Description automatically generated">
            <a:extLst>
              <a:ext uri="{FF2B5EF4-FFF2-40B4-BE49-F238E27FC236}">
                <a16:creationId xmlns:a16="http://schemas.microsoft.com/office/drawing/2014/main" id="{176F296B-AF74-574D-D7A7-9D9A4ECE1F8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2366" y="419445"/>
            <a:ext cx="1893376" cy="45184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6AF45CA-9A13-AFA8-6A5E-632B4BB6623F}"/>
              </a:ext>
            </a:extLst>
          </p:cNvPr>
          <p:cNvGrpSpPr/>
          <p:nvPr/>
        </p:nvGrpSpPr>
        <p:grpSpPr>
          <a:xfrm>
            <a:off x="5414713" y="2124632"/>
            <a:ext cx="2099837" cy="2099837"/>
            <a:chOff x="5046081" y="2467266"/>
            <a:chExt cx="2099837" cy="2099837"/>
          </a:xfrm>
        </p:grpSpPr>
        <p:pic>
          <p:nvPicPr>
            <p:cNvPr id="22" name="Graphic 21" descr="Cloud Computing with solid fill">
              <a:extLst>
                <a:ext uri="{FF2B5EF4-FFF2-40B4-BE49-F238E27FC236}">
                  <a16:creationId xmlns:a16="http://schemas.microsoft.com/office/drawing/2014/main" id="{6D1B1CA9-031C-2DF3-6F1E-C4DB0588B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046081" y="2467266"/>
              <a:ext cx="2099837" cy="2099837"/>
            </a:xfrm>
            <a:prstGeom prst="rect">
              <a:avLst/>
            </a:prstGeom>
          </p:spPr>
        </p:pic>
        <p:pic>
          <p:nvPicPr>
            <p:cNvPr id="23" name="Picture 22" descr="A picture containing font, graphics, graphic design, text&#10;&#10;Description automatically generated">
              <a:extLst>
                <a:ext uri="{FF2B5EF4-FFF2-40B4-BE49-F238E27FC236}">
                  <a16:creationId xmlns:a16="http://schemas.microsoft.com/office/drawing/2014/main" id="{941A12E3-8E85-1A3F-E80B-3F2702395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354480" y="3727215"/>
              <a:ext cx="719295" cy="171657"/>
            </a:xfrm>
            <a:prstGeom prst="rect">
              <a:avLst/>
            </a:prstGeom>
          </p:spPr>
        </p:pic>
      </p:grp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2704D965-C068-404B-2315-FC2141D55C93}"/>
              </a:ext>
            </a:extLst>
          </p:cNvPr>
          <p:cNvCxnSpPr/>
          <p:nvPr/>
        </p:nvCxnSpPr>
        <p:spPr>
          <a:xfrm>
            <a:off x="3099888" y="2810107"/>
            <a:ext cx="2442268" cy="618893"/>
          </a:xfrm>
          <a:prstGeom prst="curvedConnector3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>
            <a:extLst>
              <a:ext uri="{FF2B5EF4-FFF2-40B4-BE49-F238E27FC236}">
                <a16:creationId xmlns:a16="http://schemas.microsoft.com/office/drawing/2014/main" id="{D9678047-BA51-C6D0-54E5-50433642C89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342672" y="3725967"/>
            <a:ext cx="1352173" cy="1112966"/>
          </a:xfrm>
          <a:prstGeom prst="curvedConnector3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urved Connector 31">
            <a:extLst>
              <a:ext uri="{FF2B5EF4-FFF2-40B4-BE49-F238E27FC236}">
                <a16:creationId xmlns:a16="http://schemas.microsoft.com/office/drawing/2014/main" id="{3691FE03-19AD-0206-4E03-0F53AED4CE1B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364585" y="4002273"/>
            <a:ext cx="1353988" cy="849638"/>
          </a:xfrm>
          <a:prstGeom prst="curvedConnector2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urved Connector 32">
            <a:extLst>
              <a:ext uri="{FF2B5EF4-FFF2-40B4-BE49-F238E27FC236}">
                <a16:creationId xmlns:a16="http://schemas.microsoft.com/office/drawing/2014/main" id="{4FAFFC1C-13AA-E848-7408-49D0A4A3DC3C}"/>
              </a:ext>
            </a:extLst>
          </p:cNvPr>
          <p:cNvCxnSpPr>
            <a:cxnSpLocks/>
          </p:cNvCxnSpPr>
          <p:nvPr/>
        </p:nvCxnSpPr>
        <p:spPr>
          <a:xfrm flipV="1">
            <a:off x="6576396" y="2962507"/>
            <a:ext cx="2522999" cy="644643"/>
          </a:xfrm>
          <a:prstGeom prst="curvedConnector3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1763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0D38DC-80C4-4661-956F-A24FC810E12B}"/>
              </a:ext>
            </a:extLst>
          </p:cNvPr>
          <p:cNvSpPr txBox="1"/>
          <p:nvPr/>
        </p:nvSpPr>
        <p:spPr>
          <a:xfrm>
            <a:off x="4526280" y="987552"/>
            <a:ext cx="3520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Organize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49E2239-9DA8-2ED6-517C-4D30995C567D}"/>
              </a:ext>
            </a:extLst>
          </p:cNvPr>
          <p:cNvGrpSpPr/>
          <p:nvPr/>
        </p:nvGrpSpPr>
        <p:grpSpPr>
          <a:xfrm>
            <a:off x="2632128" y="2187881"/>
            <a:ext cx="2514600" cy="2514600"/>
            <a:chOff x="1423261" y="2083267"/>
            <a:chExt cx="2514600" cy="2514600"/>
          </a:xfrm>
        </p:grpSpPr>
        <p:pic>
          <p:nvPicPr>
            <p:cNvPr id="4" name="Graphic 3" descr="Open folder outline">
              <a:extLst>
                <a:ext uri="{FF2B5EF4-FFF2-40B4-BE49-F238E27FC236}">
                  <a16:creationId xmlns:a16="http://schemas.microsoft.com/office/drawing/2014/main" id="{4D8451E4-71E3-47C5-2ABE-E639BA6B5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23261" y="2083267"/>
              <a:ext cx="1676400" cy="1676400"/>
            </a:xfrm>
            <a:prstGeom prst="rect">
              <a:avLst/>
            </a:prstGeom>
          </p:spPr>
        </p:pic>
        <p:pic>
          <p:nvPicPr>
            <p:cNvPr id="5" name="Graphic 4" descr="Open folder outline">
              <a:extLst>
                <a:ext uri="{FF2B5EF4-FFF2-40B4-BE49-F238E27FC236}">
                  <a16:creationId xmlns:a16="http://schemas.microsoft.com/office/drawing/2014/main" id="{3284B91E-B4FC-92E6-27FC-6B0ECBEE5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42361" y="2502367"/>
              <a:ext cx="1676400" cy="1676400"/>
            </a:xfrm>
            <a:prstGeom prst="rect">
              <a:avLst/>
            </a:prstGeom>
          </p:spPr>
        </p:pic>
        <p:pic>
          <p:nvPicPr>
            <p:cNvPr id="6" name="Graphic 5" descr="Open folder outline">
              <a:extLst>
                <a:ext uri="{FF2B5EF4-FFF2-40B4-BE49-F238E27FC236}">
                  <a16:creationId xmlns:a16="http://schemas.microsoft.com/office/drawing/2014/main" id="{C12D8D63-D32E-9E65-CD07-4CCCE2316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261461" y="2921467"/>
              <a:ext cx="1676400" cy="16764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ED868A6-1F42-10BB-9ED6-58572B77829B}"/>
              </a:ext>
            </a:extLst>
          </p:cNvPr>
          <p:cNvSpPr txBox="1"/>
          <p:nvPr/>
        </p:nvSpPr>
        <p:spPr>
          <a:xfrm>
            <a:off x="2897536" y="4475250"/>
            <a:ext cx="224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Categories with Permissions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495545F-86EE-9E1C-8A64-00493C4FCE89}"/>
              </a:ext>
            </a:extLst>
          </p:cNvPr>
          <p:cNvGrpSpPr/>
          <p:nvPr/>
        </p:nvGrpSpPr>
        <p:grpSpPr>
          <a:xfrm>
            <a:off x="6069452" y="2597295"/>
            <a:ext cx="4385448" cy="1686086"/>
            <a:chOff x="4713388" y="2312476"/>
            <a:chExt cx="4385448" cy="1686086"/>
          </a:xfrm>
        </p:grpSpPr>
        <p:pic>
          <p:nvPicPr>
            <p:cNvPr id="10" name="Graphic 9" descr="Video camera outline">
              <a:extLst>
                <a:ext uri="{FF2B5EF4-FFF2-40B4-BE49-F238E27FC236}">
                  <a16:creationId xmlns:a16="http://schemas.microsoft.com/office/drawing/2014/main" id="{DDDDB9DE-D1E1-8652-73A7-3E8F64038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713388" y="2344764"/>
              <a:ext cx="1529203" cy="1529203"/>
            </a:xfrm>
            <a:prstGeom prst="rect">
              <a:avLst/>
            </a:prstGeom>
          </p:spPr>
        </p:pic>
        <p:pic>
          <p:nvPicPr>
            <p:cNvPr id="12" name="Graphic 11" descr="Film strip outline">
              <a:extLst>
                <a:ext uri="{FF2B5EF4-FFF2-40B4-BE49-F238E27FC236}">
                  <a16:creationId xmlns:a16="http://schemas.microsoft.com/office/drawing/2014/main" id="{06D7614F-767E-F92F-1098-352291778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096000" y="2469359"/>
              <a:ext cx="1529203" cy="1529203"/>
            </a:xfrm>
            <a:prstGeom prst="rect">
              <a:avLst/>
            </a:prstGeom>
          </p:spPr>
        </p:pic>
        <p:pic>
          <p:nvPicPr>
            <p:cNvPr id="14" name="Graphic 13" descr="Images outline">
              <a:extLst>
                <a:ext uri="{FF2B5EF4-FFF2-40B4-BE49-F238E27FC236}">
                  <a16:creationId xmlns:a16="http://schemas.microsoft.com/office/drawing/2014/main" id="{00BCEDAB-E595-58DA-0FC4-62A062BC9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569634" y="2312476"/>
              <a:ext cx="1529202" cy="1529202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119BD1B-982E-418A-4A20-529E0831162E}"/>
              </a:ext>
            </a:extLst>
          </p:cNvPr>
          <p:cNvSpPr txBox="1"/>
          <p:nvPr/>
        </p:nvSpPr>
        <p:spPr>
          <a:xfrm>
            <a:off x="7092069" y="4473920"/>
            <a:ext cx="224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Project Management</a:t>
            </a:r>
          </a:p>
        </p:txBody>
      </p:sp>
      <p:pic>
        <p:nvPicPr>
          <p:cNvPr id="17" name="Picture 16" descr="A picture containing font, graphics, graphic design, text&#10;&#10;Description automatically generated">
            <a:extLst>
              <a:ext uri="{FF2B5EF4-FFF2-40B4-BE49-F238E27FC236}">
                <a16:creationId xmlns:a16="http://schemas.microsoft.com/office/drawing/2014/main" id="{516AAC41-719B-EA8D-1744-7BBC26737E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366" y="419445"/>
            <a:ext cx="1893376" cy="451847"/>
          </a:xfrm>
          <a:prstGeom prst="rect">
            <a:avLst/>
          </a:prstGeom>
        </p:spPr>
      </p:pic>
      <p:sp>
        <p:nvSpPr>
          <p:cNvPr id="18" name="Right Arrow 17">
            <a:extLst>
              <a:ext uri="{FF2B5EF4-FFF2-40B4-BE49-F238E27FC236}">
                <a16:creationId xmlns:a16="http://schemas.microsoft.com/office/drawing/2014/main" id="{9B28B65B-9523-E0F1-5EA9-AE61EA275B3B}"/>
              </a:ext>
            </a:extLst>
          </p:cNvPr>
          <p:cNvSpPr/>
          <p:nvPr/>
        </p:nvSpPr>
        <p:spPr>
          <a:xfrm>
            <a:off x="10678332" y="6050774"/>
            <a:ext cx="945397" cy="43712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6A1A451-0BC5-8740-CB7A-140B2125AC32}"/>
              </a:ext>
            </a:extLst>
          </p:cNvPr>
          <p:cNvSpPr txBox="1"/>
          <p:nvPr/>
        </p:nvSpPr>
        <p:spPr>
          <a:xfrm>
            <a:off x="10610851" y="6138532"/>
            <a:ext cx="8413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2060"/>
                </a:solidFill>
              </a:rPr>
              <a:t>Next Slide</a:t>
            </a:r>
          </a:p>
        </p:txBody>
      </p:sp>
      <p:pic>
        <p:nvPicPr>
          <p:cNvPr id="20" name="Graphic 19" descr="Work from home Wi-Fi outline">
            <a:hlinkClick r:id="rId11" action="ppaction://hlinksldjump"/>
            <a:extLst>
              <a:ext uri="{FF2B5EF4-FFF2-40B4-BE49-F238E27FC236}">
                <a16:creationId xmlns:a16="http://schemas.microsoft.com/office/drawing/2014/main" id="{1552B022-399B-8730-E3D6-617AC6E9C68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21748" y="6014421"/>
            <a:ext cx="509831" cy="50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351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0D38DC-80C4-4661-956F-A24FC810E12B}"/>
              </a:ext>
            </a:extLst>
          </p:cNvPr>
          <p:cNvSpPr txBox="1"/>
          <p:nvPr/>
        </p:nvSpPr>
        <p:spPr>
          <a:xfrm>
            <a:off x="4522922" y="991892"/>
            <a:ext cx="3146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Create</a:t>
            </a:r>
          </a:p>
        </p:txBody>
      </p:sp>
      <p:pic>
        <p:nvPicPr>
          <p:cNvPr id="3" name="Picture 2" descr="A picture containing font, graphics, graphic design, text&#10;&#10;Description automatically generated">
            <a:extLst>
              <a:ext uri="{FF2B5EF4-FFF2-40B4-BE49-F238E27FC236}">
                <a16:creationId xmlns:a16="http://schemas.microsoft.com/office/drawing/2014/main" id="{8C2504B2-7B4D-2521-0443-0D1B4E619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66" y="419445"/>
            <a:ext cx="1893376" cy="451847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D23E64BE-6012-31EF-A32D-16C35890D006}"/>
              </a:ext>
            </a:extLst>
          </p:cNvPr>
          <p:cNvSpPr/>
          <p:nvPr/>
        </p:nvSpPr>
        <p:spPr>
          <a:xfrm>
            <a:off x="10678332" y="6050774"/>
            <a:ext cx="945397" cy="43712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B1DE386-7281-1BD2-2142-8C2C676B3574}"/>
              </a:ext>
            </a:extLst>
          </p:cNvPr>
          <p:cNvSpPr txBox="1"/>
          <p:nvPr/>
        </p:nvSpPr>
        <p:spPr>
          <a:xfrm>
            <a:off x="10610851" y="6138532"/>
            <a:ext cx="8413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2060"/>
                </a:solidFill>
              </a:rPr>
              <a:t>Next Slide</a:t>
            </a:r>
          </a:p>
        </p:txBody>
      </p:sp>
      <p:pic>
        <p:nvPicPr>
          <p:cNvPr id="6" name="Graphic 5" descr="Work from home Wi-Fi outline">
            <a:hlinkClick r:id="rId3" action="ppaction://hlinksldjump"/>
            <a:extLst>
              <a:ext uri="{FF2B5EF4-FFF2-40B4-BE49-F238E27FC236}">
                <a16:creationId xmlns:a16="http://schemas.microsoft.com/office/drawing/2014/main" id="{9C0CBB5D-0DCC-192C-3993-517234AD8A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1748" y="6014421"/>
            <a:ext cx="509831" cy="509831"/>
          </a:xfrm>
          <a:prstGeom prst="rect">
            <a:avLst/>
          </a:prstGeom>
        </p:spPr>
      </p:pic>
      <p:pic>
        <p:nvPicPr>
          <p:cNvPr id="8" name="Graphic 7" descr="Programmer male outline">
            <a:extLst>
              <a:ext uri="{FF2B5EF4-FFF2-40B4-BE49-F238E27FC236}">
                <a16:creationId xmlns:a16="http://schemas.microsoft.com/office/drawing/2014/main" id="{3F4827ED-F964-09E7-D1B1-CAC563D019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79002" y="4499947"/>
            <a:ext cx="1769389" cy="1769389"/>
          </a:xfrm>
          <a:prstGeom prst="rect">
            <a:avLst/>
          </a:prstGeom>
        </p:spPr>
      </p:pic>
      <p:pic>
        <p:nvPicPr>
          <p:cNvPr id="10" name="Graphic 9" descr="Cloud Computing with solid fill">
            <a:extLst>
              <a:ext uri="{FF2B5EF4-FFF2-40B4-BE49-F238E27FC236}">
                <a16:creationId xmlns:a16="http://schemas.microsoft.com/office/drawing/2014/main" id="{A06B17E4-3DF4-078D-1D45-0A3A793A2A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46081" y="2467266"/>
            <a:ext cx="2099837" cy="2099837"/>
          </a:xfrm>
          <a:prstGeom prst="rect">
            <a:avLst/>
          </a:prstGeom>
        </p:spPr>
      </p:pic>
      <p:pic>
        <p:nvPicPr>
          <p:cNvPr id="11" name="Graphic 10" descr="Programmer male outline">
            <a:extLst>
              <a:ext uri="{FF2B5EF4-FFF2-40B4-BE49-F238E27FC236}">
                <a16:creationId xmlns:a16="http://schemas.microsoft.com/office/drawing/2014/main" id="{65A90E08-63C8-8DA8-55BB-08F20C07EB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8202" y="2192221"/>
            <a:ext cx="1769389" cy="1769389"/>
          </a:xfrm>
          <a:prstGeom prst="rect">
            <a:avLst/>
          </a:prstGeom>
        </p:spPr>
      </p:pic>
      <p:pic>
        <p:nvPicPr>
          <p:cNvPr id="12" name="Graphic 11" descr="Programmer male outline">
            <a:extLst>
              <a:ext uri="{FF2B5EF4-FFF2-40B4-BE49-F238E27FC236}">
                <a16:creationId xmlns:a16="http://schemas.microsoft.com/office/drawing/2014/main" id="{138BDEF5-FE17-4933-64F1-C039E977D4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71449" y="4499947"/>
            <a:ext cx="1769389" cy="1769389"/>
          </a:xfrm>
          <a:prstGeom prst="rect">
            <a:avLst/>
          </a:prstGeom>
        </p:spPr>
      </p:pic>
      <p:pic>
        <p:nvPicPr>
          <p:cNvPr id="13" name="Graphic 12" descr="Programmer male outline">
            <a:extLst>
              <a:ext uri="{FF2B5EF4-FFF2-40B4-BE49-F238E27FC236}">
                <a16:creationId xmlns:a16="http://schemas.microsoft.com/office/drawing/2014/main" id="{4E151BE7-F5A7-2BA3-394C-F0BA690EB8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20550" y="2218411"/>
            <a:ext cx="1769389" cy="1769389"/>
          </a:xfrm>
          <a:prstGeom prst="rect">
            <a:avLst/>
          </a:prstGeom>
        </p:spPr>
      </p:pic>
      <p:pic>
        <p:nvPicPr>
          <p:cNvPr id="15" name="Picture 14" descr="A logo with a rainbow colored drop of paint&#10;&#10;Description automatically generated">
            <a:extLst>
              <a:ext uri="{FF2B5EF4-FFF2-40B4-BE49-F238E27FC236}">
                <a16:creationId xmlns:a16="http://schemas.microsoft.com/office/drawing/2014/main" id="{C03C1807-9D0D-312C-B25D-CDDF19DF98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55253" y="3397250"/>
            <a:ext cx="501622" cy="501622"/>
          </a:xfrm>
          <a:prstGeom prst="rect">
            <a:avLst/>
          </a:prstGeom>
        </p:spPr>
      </p:pic>
      <p:pic>
        <p:nvPicPr>
          <p:cNvPr id="17" name="Picture 16" descr="A blue square with a letter p&#10;&#10;Description automatically generated">
            <a:extLst>
              <a:ext uri="{FF2B5EF4-FFF2-40B4-BE49-F238E27FC236}">
                <a16:creationId xmlns:a16="http://schemas.microsoft.com/office/drawing/2014/main" id="{FC9DF2EB-AA8F-32D2-3F79-E5695EAC89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05237" y="3370849"/>
            <a:ext cx="528023" cy="528023"/>
          </a:xfrm>
          <a:prstGeom prst="rect">
            <a:avLst/>
          </a:prstGeom>
        </p:spPr>
      </p:pic>
      <p:pic>
        <p:nvPicPr>
          <p:cNvPr id="21" name="Picture 20" descr="A blue and black logo&#10;&#10;Description automatically generated">
            <a:extLst>
              <a:ext uri="{FF2B5EF4-FFF2-40B4-BE49-F238E27FC236}">
                <a16:creationId xmlns:a16="http://schemas.microsoft.com/office/drawing/2014/main" id="{B6C52951-E265-8FCD-DE1F-74F3CA16F8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1189" y="5702145"/>
            <a:ext cx="490987" cy="478842"/>
          </a:xfrm>
          <a:prstGeom prst="rect">
            <a:avLst/>
          </a:prstGeom>
        </p:spPr>
      </p:pic>
      <p:pic>
        <p:nvPicPr>
          <p:cNvPr id="23" name="Picture 22" descr="A blue and black logo&#10;&#10;Description automatically generated">
            <a:extLst>
              <a:ext uri="{FF2B5EF4-FFF2-40B4-BE49-F238E27FC236}">
                <a16:creationId xmlns:a16="http://schemas.microsoft.com/office/drawing/2014/main" id="{93451EA7-561B-EEE0-2475-26B465D8B32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13178" y="5702145"/>
            <a:ext cx="499149" cy="499149"/>
          </a:xfrm>
          <a:prstGeom prst="rect">
            <a:avLst/>
          </a:prstGeom>
        </p:spPr>
      </p:pic>
      <p:pic>
        <p:nvPicPr>
          <p:cNvPr id="24" name="Picture 23" descr="A picture containing font, graphics, graphic design, text&#10;&#10;Description automatically generated">
            <a:extLst>
              <a:ext uri="{FF2B5EF4-FFF2-40B4-BE49-F238E27FC236}">
                <a16:creationId xmlns:a16="http://schemas.microsoft.com/office/drawing/2014/main" id="{DCD378B3-1BE9-8E80-DE93-F1848765C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4480" y="3727215"/>
            <a:ext cx="719295" cy="171657"/>
          </a:xfrm>
          <a:prstGeom prst="rect">
            <a:avLst/>
          </a:prstGeom>
        </p:spPr>
      </p:pic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64760607-30B3-AB31-EE14-E5A6288ADFD4}"/>
              </a:ext>
            </a:extLst>
          </p:cNvPr>
          <p:cNvCxnSpPr>
            <a:cxnSpLocks/>
          </p:cNvCxnSpPr>
          <p:nvPr/>
        </p:nvCxnSpPr>
        <p:spPr>
          <a:xfrm>
            <a:off x="2461846" y="3429000"/>
            <a:ext cx="2733620" cy="298215"/>
          </a:xfrm>
          <a:prstGeom prst="curvedConnector3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urved Connector 31">
            <a:extLst>
              <a:ext uri="{FF2B5EF4-FFF2-40B4-BE49-F238E27FC236}">
                <a16:creationId xmlns:a16="http://schemas.microsoft.com/office/drawing/2014/main" id="{6D8F710E-6798-CEAF-5D26-5B57BB56BD1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016472" y="4364137"/>
            <a:ext cx="1527777" cy="1148240"/>
          </a:xfrm>
          <a:prstGeom prst="curvedConnector3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urved Connector 32">
            <a:extLst>
              <a:ext uri="{FF2B5EF4-FFF2-40B4-BE49-F238E27FC236}">
                <a16:creationId xmlns:a16="http://schemas.microsoft.com/office/drawing/2014/main" id="{EA99F4EB-A686-4045-1F68-CB106C34CED8}"/>
              </a:ext>
            </a:extLst>
          </p:cNvPr>
          <p:cNvCxnSpPr>
            <a:cxnSpLocks/>
          </p:cNvCxnSpPr>
          <p:nvPr/>
        </p:nvCxnSpPr>
        <p:spPr>
          <a:xfrm rot="16200000" flipH="1">
            <a:off x="6180916" y="4173947"/>
            <a:ext cx="1578044" cy="1478352"/>
          </a:xfrm>
          <a:prstGeom prst="curvedConnector3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urved Connector 34">
            <a:extLst>
              <a:ext uri="{FF2B5EF4-FFF2-40B4-BE49-F238E27FC236}">
                <a16:creationId xmlns:a16="http://schemas.microsoft.com/office/drawing/2014/main" id="{3DC699EF-1955-F333-A608-2252D9661296}"/>
              </a:ext>
            </a:extLst>
          </p:cNvPr>
          <p:cNvCxnSpPr>
            <a:cxnSpLocks/>
          </p:cNvCxnSpPr>
          <p:nvPr/>
        </p:nvCxnSpPr>
        <p:spPr>
          <a:xfrm flipV="1">
            <a:off x="6232789" y="3648061"/>
            <a:ext cx="3497365" cy="373709"/>
          </a:xfrm>
          <a:prstGeom prst="curvedConnector3">
            <a:avLst>
              <a:gd name="adj1" fmla="val 47587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7287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0D38DC-80C4-4661-956F-A24FC810E12B}"/>
              </a:ext>
            </a:extLst>
          </p:cNvPr>
          <p:cNvSpPr txBox="1"/>
          <p:nvPr/>
        </p:nvSpPr>
        <p:spPr>
          <a:xfrm>
            <a:off x="3684722" y="991892"/>
            <a:ext cx="48225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Collaborate</a:t>
            </a:r>
          </a:p>
        </p:txBody>
      </p:sp>
      <p:pic>
        <p:nvPicPr>
          <p:cNvPr id="3" name="Picture 2" descr="A picture containing font, graphics, graphic design, text&#10;&#10;Description automatically generated">
            <a:extLst>
              <a:ext uri="{FF2B5EF4-FFF2-40B4-BE49-F238E27FC236}">
                <a16:creationId xmlns:a16="http://schemas.microsoft.com/office/drawing/2014/main" id="{D4C22FC9-DD9D-403A-54BE-39778C4E0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66" y="419445"/>
            <a:ext cx="1893376" cy="451847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BFF857B2-E7D0-E4E6-6C1E-828173731875}"/>
              </a:ext>
            </a:extLst>
          </p:cNvPr>
          <p:cNvSpPr/>
          <p:nvPr/>
        </p:nvSpPr>
        <p:spPr>
          <a:xfrm>
            <a:off x="10678332" y="6050774"/>
            <a:ext cx="945397" cy="43712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664EB55-400E-496F-D68C-0317812C2A83}"/>
              </a:ext>
            </a:extLst>
          </p:cNvPr>
          <p:cNvSpPr txBox="1"/>
          <p:nvPr/>
        </p:nvSpPr>
        <p:spPr>
          <a:xfrm>
            <a:off x="10610851" y="6138532"/>
            <a:ext cx="8413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2060"/>
                </a:solidFill>
              </a:rPr>
              <a:t>Next Slide</a:t>
            </a:r>
          </a:p>
        </p:txBody>
      </p:sp>
      <p:pic>
        <p:nvPicPr>
          <p:cNvPr id="6" name="Graphic 5" descr="Work from home Wi-Fi outline">
            <a:hlinkClick r:id="rId3" action="ppaction://hlinksldjump"/>
            <a:extLst>
              <a:ext uri="{FF2B5EF4-FFF2-40B4-BE49-F238E27FC236}">
                <a16:creationId xmlns:a16="http://schemas.microsoft.com/office/drawing/2014/main" id="{578040BE-D6E8-F27E-71B0-3FA14133CA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1748" y="6014421"/>
            <a:ext cx="509831" cy="509831"/>
          </a:xfrm>
          <a:prstGeom prst="rect">
            <a:avLst/>
          </a:prstGeom>
        </p:spPr>
      </p:pic>
      <p:pic>
        <p:nvPicPr>
          <p:cNvPr id="8" name="Graphic 7" descr="Programmer male outline">
            <a:extLst>
              <a:ext uri="{FF2B5EF4-FFF2-40B4-BE49-F238E27FC236}">
                <a16:creationId xmlns:a16="http://schemas.microsoft.com/office/drawing/2014/main" id="{928394E6-F771-7103-888A-7607A2A70A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40891" y="1988229"/>
            <a:ext cx="2220351" cy="2220351"/>
          </a:xfrm>
          <a:prstGeom prst="rect">
            <a:avLst/>
          </a:prstGeom>
        </p:spPr>
      </p:pic>
      <p:pic>
        <p:nvPicPr>
          <p:cNvPr id="11" name="Graphic 10" descr="Cloud Computing with solid fill">
            <a:extLst>
              <a:ext uri="{FF2B5EF4-FFF2-40B4-BE49-F238E27FC236}">
                <a16:creationId xmlns:a16="http://schemas.microsoft.com/office/drawing/2014/main" id="{AE366DF6-D501-52C2-C817-FC78C3100D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46081" y="2467266"/>
            <a:ext cx="2099837" cy="2099837"/>
          </a:xfrm>
          <a:prstGeom prst="rect">
            <a:avLst/>
          </a:prstGeom>
        </p:spPr>
      </p:pic>
      <p:pic>
        <p:nvPicPr>
          <p:cNvPr id="12" name="Picture 11" descr="A picture containing font, graphics, graphic design, text&#10;&#10;Description automatically generated">
            <a:extLst>
              <a:ext uri="{FF2B5EF4-FFF2-40B4-BE49-F238E27FC236}">
                <a16:creationId xmlns:a16="http://schemas.microsoft.com/office/drawing/2014/main" id="{E5DBC98E-722C-9464-C3D5-3B8C5F005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4480" y="3727215"/>
            <a:ext cx="719295" cy="17165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342A808-F1B3-9215-3E6F-D3DC4FF19C1E}"/>
              </a:ext>
            </a:extLst>
          </p:cNvPr>
          <p:cNvGrpSpPr/>
          <p:nvPr/>
        </p:nvGrpSpPr>
        <p:grpSpPr>
          <a:xfrm>
            <a:off x="8202692" y="1231174"/>
            <a:ext cx="3989308" cy="4634934"/>
            <a:chOff x="7647903" y="1748350"/>
            <a:chExt cx="3989308" cy="4634934"/>
          </a:xfrm>
        </p:grpSpPr>
        <p:pic>
          <p:nvPicPr>
            <p:cNvPr id="14" name="Graphic 13" descr="Programmer male outline">
              <a:extLst>
                <a:ext uri="{FF2B5EF4-FFF2-40B4-BE49-F238E27FC236}">
                  <a16:creationId xmlns:a16="http://schemas.microsoft.com/office/drawing/2014/main" id="{48B1F651-2511-BD92-4203-7744BD111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868638" y="3014585"/>
              <a:ext cx="1768573" cy="1768573"/>
            </a:xfrm>
            <a:prstGeom prst="rect">
              <a:avLst/>
            </a:prstGeom>
          </p:spPr>
        </p:pic>
        <p:pic>
          <p:nvPicPr>
            <p:cNvPr id="16" name="Graphic 15" descr="Programmer female outline">
              <a:extLst>
                <a:ext uri="{FF2B5EF4-FFF2-40B4-BE49-F238E27FC236}">
                  <a16:creationId xmlns:a16="http://schemas.microsoft.com/office/drawing/2014/main" id="{9FB235A0-A812-22DF-17DC-126A5F33E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647903" y="1748350"/>
              <a:ext cx="1718750" cy="1718750"/>
            </a:xfrm>
            <a:prstGeom prst="rect">
              <a:avLst/>
            </a:prstGeom>
          </p:spPr>
        </p:pic>
        <p:pic>
          <p:nvPicPr>
            <p:cNvPr id="17" name="Graphic 16" descr="Programmer female outline">
              <a:extLst>
                <a:ext uri="{FF2B5EF4-FFF2-40B4-BE49-F238E27FC236}">
                  <a16:creationId xmlns:a16="http://schemas.microsoft.com/office/drawing/2014/main" id="{206373F3-8FC5-ED82-2037-7C5B247E3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647903" y="4664534"/>
              <a:ext cx="1718750" cy="1718750"/>
            </a:xfrm>
            <a:prstGeom prst="rect">
              <a:avLst/>
            </a:prstGeom>
          </p:spPr>
        </p:pic>
      </p:grpSp>
      <p:pic>
        <p:nvPicPr>
          <p:cNvPr id="20" name="Picture 19" descr="A screenshot of a video player&#10;&#10;Description automatically generated">
            <a:extLst>
              <a:ext uri="{FF2B5EF4-FFF2-40B4-BE49-F238E27FC236}">
                <a16:creationId xmlns:a16="http://schemas.microsoft.com/office/drawing/2014/main" id="{B8A587A6-BE4B-D2EC-38B4-B1E8040FE7A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09719" y="3561867"/>
            <a:ext cx="892045" cy="460858"/>
          </a:xfrm>
          <a:prstGeom prst="rect">
            <a:avLst/>
          </a:prstGeom>
        </p:spPr>
      </p:pic>
      <p:pic>
        <p:nvPicPr>
          <p:cNvPr id="23" name="Picture 22" descr="A screenshot of a video player&#10;&#10;Description automatically generated">
            <a:extLst>
              <a:ext uri="{FF2B5EF4-FFF2-40B4-BE49-F238E27FC236}">
                <a16:creationId xmlns:a16="http://schemas.microsoft.com/office/drawing/2014/main" id="{CBBFE3C5-0520-D366-572D-F00C628CA5F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29342" y="2467266"/>
            <a:ext cx="675956" cy="349220"/>
          </a:xfrm>
          <a:prstGeom prst="rect">
            <a:avLst/>
          </a:prstGeom>
        </p:spPr>
      </p:pic>
      <p:pic>
        <p:nvPicPr>
          <p:cNvPr id="24" name="Picture 23" descr="A screenshot of a video player&#10;&#10;Description automatically generated">
            <a:extLst>
              <a:ext uri="{FF2B5EF4-FFF2-40B4-BE49-F238E27FC236}">
                <a16:creationId xmlns:a16="http://schemas.microsoft.com/office/drawing/2014/main" id="{0085C2F9-004F-F6D2-3B8C-976DBD70F9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69735" y="3727215"/>
            <a:ext cx="675956" cy="349220"/>
          </a:xfrm>
          <a:prstGeom prst="rect">
            <a:avLst/>
          </a:prstGeom>
        </p:spPr>
      </p:pic>
      <p:pic>
        <p:nvPicPr>
          <p:cNvPr id="25" name="Picture 24" descr="A screenshot of a video player&#10;&#10;Description automatically generated">
            <a:extLst>
              <a:ext uri="{FF2B5EF4-FFF2-40B4-BE49-F238E27FC236}">
                <a16:creationId xmlns:a16="http://schemas.microsoft.com/office/drawing/2014/main" id="{7AE1D3E7-BABD-DBC6-279E-691BC5192C5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29342" y="5350616"/>
            <a:ext cx="675956" cy="349220"/>
          </a:xfrm>
          <a:prstGeom prst="rect">
            <a:avLst/>
          </a:prstGeom>
        </p:spPr>
      </p:pic>
      <p:cxnSp>
        <p:nvCxnSpPr>
          <p:cNvPr id="27" name="Curved Connector 26">
            <a:extLst>
              <a:ext uri="{FF2B5EF4-FFF2-40B4-BE49-F238E27FC236}">
                <a16:creationId xmlns:a16="http://schemas.microsoft.com/office/drawing/2014/main" id="{25FA65AA-00E0-CC2C-B80B-46572617DB94}"/>
              </a:ext>
            </a:extLst>
          </p:cNvPr>
          <p:cNvCxnSpPr>
            <a:cxnSpLocks/>
          </p:cNvCxnSpPr>
          <p:nvPr/>
        </p:nvCxnSpPr>
        <p:spPr>
          <a:xfrm>
            <a:off x="3088977" y="3561867"/>
            <a:ext cx="2106478" cy="337005"/>
          </a:xfrm>
          <a:prstGeom prst="curvedConnector3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27">
            <a:extLst>
              <a:ext uri="{FF2B5EF4-FFF2-40B4-BE49-F238E27FC236}">
                <a16:creationId xmlns:a16="http://schemas.microsoft.com/office/drawing/2014/main" id="{649217FE-5E54-0C3F-BF01-8318242D7B0E}"/>
              </a:ext>
            </a:extLst>
          </p:cNvPr>
          <p:cNvCxnSpPr>
            <a:cxnSpLocks/>
          </p:cNvCxnSpPr>
          <p:nvPr/>
        </p:nvCxnSpPr>
        <p:spPr>
          <a:xfrm>
            <a:off x="6903178" y="3279296"/>
            <a:ext cx="3828322" cy="664046"/>
          </a:xfrm>
          <a:prstGeom prst="curvedConnector3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urved Connector 28">
            <a:extLst>
              <a:ext uri="{FF2B5EF4-FFF2-40B4-BE49-F238E27FC236}">
                <a16:creationId xmlns:a16="http://schemas.microsoft.com/office/drawing/2014/main" id="{B3BC9919-6432-1AB8-B0A3-5089D8ECE253}"/>
              </a:ext>
            </a:extLst>
          </p:cNvPr>
          <p:cNvCxnSpPr>
            <a:cxnSpLocks/>
          </p:cNvCxnSpPr>
          <p:nvPr/>
        </p:nvCxnSpPr>
        <p:spPr>
          <a:xfrm flipV="1">
            <a:off x="6956176" y="2585454"/>
            <a:ext cx="1551102" cy="553686"/>
          </a:xfrm>
          <a:prstGeom prst="curvedConnector3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18475580-E52A-C71D-4B7E-B2F906FACB70}"/>
              </a:ext>
            </a:extLst>
          </p:cNvPr>
          <p:cNvCxnSpPr>
            <a:cxnSpLocks/>
          </p:cNvCxnSpPr>
          <p:nvPr/>
        </p:nvCxnSpPr>
        <p:spPr>
          <a:xfrm rot="16200000" flipH="1">
            <a:off x="6570272" y="3588219"/>
            <a:ext cx="2182069" cy="1691944"/>
          </a:xfrm>
          <a:prstGeom prst="curvedConnector3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5267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0D38DC-80C4-4661-956F-A24FC810E12B}"/>
              </a:ext>
            </a:extLst>
          </p:cNvPr>
          <p:cNvSpPr txBox="1"/>
          <p:nvPr/>
        </p:nvSpPr>
        <p:spPr>
          <a:xfrm>
            <a:off x="2971800" y="991892"/>
            <a:ext cx="624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Deliver / Share</a:t>
            </a:r>
          </a:p>
        </p:txBody>
      </p:sp>
      <p:pic>
        <p:nvPicPr>
          <p:cNvPr id="3" name="Picture 2" descr="A picture containing font, graphics, graphic design, text&#10;&#10;Description automatically generated">
            <a:extLst>
              <a:ext uri="{FF2B5EF4-FFF2-40B4-BE49-F238E27FC236}">
                <a16:creationId xmlns:a16="http://schemas.microsoft.com/office/drawing/2014/main" id="{EB8616F8-4783-D1FA-9273-CF544BA9C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66" y="419445"/>
            <a:ext cx="1893376" cy="451847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EA084AF8-D6CA-FD2C-FD9E-81E37974E42F}"/>
              </a:ext>
            </a:extLst>
          </p:cNvPr>
          <p:cNvSpPr/>
          <p:nvPr/>
        </p:nvSpPr>
        <p:spPr>
          <a:xfrm>
            <a:off x="10678332" y="6050774"/>
            <a:ext cx="945397" cy="43712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D34992D-3400-1864-265C-971CA6C7AF7A}"/>
              </a:ext>
            </a:extLst>
          </p:cNvPr>
          <p:cNvSpPr txBox="1"/>
          <p:nvPr/>
        </p:nvSpPr>
        <p:spPr>
          <a:xfrm>
            <a:off x="10610851" y="6138532"/>
            <a:ext cx="8413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2060"/>
                </a:solidFill>
              </a:rPr>
              <a:t>Next Slide</a:t>
            </a:r>
          </a:p>
        </p:txBody>
      </p:sp>
      <p:pic>
        <p:nvPicPr>
          <p:cNvPr id="6" name="Graphic 5" descr="Work from home Wi-Fi outline">
            <a:hlinkClick r:id="rId3" action="ppaction://hlinksldjump"/>
            <a:extLst>
              <a:ext uri="{FF2B5EF4-FFF2-40B4-BE49-F238E27FC236}">
                <a16:creationId xmlns:a16="http://schemas.microsoft.com/office/drawing/2014/main" id="{007774B4-8069-0CA1-BAE2-25E300232E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1748" y="6014421"/>
            <a:ext cx="509831" cy="509831"/>
          </a:xfrm>
          <a:prstGeom prst="rect">
            <a:avLst/>
          </a:prstGeom>
        </p:spPr>
      </p:pic>
      <p:pic>
        <p:nvPicPr>
          <p:cNvPr id="7" name="Graphic 6" descr="Cloud Computing with solid fill">
            <a:extLst>
              <a:ext uri="{FF2B5EF4-FFF2-40B4-BE49-F238E27FC236}">
                <a16:creationId xmlns:a16="http://schemas.microsoft.com/office/drawing/2014/main" id="{7D05B2B9-6A4D-34BE-BB26-DCEC7C5F19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46081" y="2467266"/>
            <a:ext cx="2099837" cy="2099837"/>
          </a:xfrm>
          <a:prstGeom prst="rect">
            <a:avLst/>
          </a:prstGeom>
        </p:spPr>
      </p:pic>
      <p:pic>
        <p:nvPicPr>
          <p:cNvPr id="8" name="Graphic 7" descr="Programmer male outline">
            <a:extLst>
              <a:ext uri="{FF2B5EF4-FFF2-40B4-BE49-F238E27FC236}">
                <a16:creationId xmlns:a16="http://schemas.microsoft.com/office/drawing/2014/main" id="{1F79C047-9286-118A-DF72-DE988555FA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40891" y="1988229"/>
            <a:ext cx="2220351" cy="2220351"/>
          </a:xfrm>
          <a:prstGeom prst="rect">
            <a:avLst/>
          </a:prstGeom>
        </p:spPr>
      </p:pic>
      <p:pic>
        <p:nvPicPr>
          <p:cNvPr id="9" name="Picture 8" descr="A picture containing font, graphics, graphic design, text&#10;&#10;Description automatically generated">
            <a:extLst>
              <a:ext uri="{FF2B5EF4-FFF2-40B4-BE49-F238E27FC236}">
                <a16:creationId xmlns:a16="http://schemas.microsoft.com/office/drawing/2014/main" id="{87CE44CF-48BA-85AC-A279-8BC7A0B2D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4480" y="3727215"/>
            <a:ext cx="719295" cy="171657"/>
          </a:xfrm>
          <a:prstGeom prst="rect">
            <a:avLst/>
          </a:prstGeom>
        </p:spPr>
      </p:pic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4C2A2397-BD1A-3D4B-4670-D7CB1F810BA8}"/>
              </a:ext>
            </a:extLst>
          </p:cNvPr>
          <p:cNvCxnSpPr>
            <a:cxnSpLocks/>
          </p:cNvCxnSpPr>
          <p:nvPr/>
        </p:nvCxnSpPr>
        <p:spPr>
          <a:xfrm>
            <a:off x="3088977" y="3561867"/>
            <a:ext cx="2106478" cy="337005"/>
          </a:xfrm>
          <a:prstGeom prst="curvedConnector3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411EF2E-8231-2250-2B2C-D915468A7E42}"/>
              </a:ext>
            </a:extLst>
          </p:cNvPr>
          <p:cNvSpPr/>
          <p:nvPr/>
        </p:nvSpPr>
        <p:spPr>
          <a:xfrm>
            <a:off x="1951463" y="3467100"/>
            <a:ext cx="780586" cy="558490"/>
          </a:xfrm>
          <a:prstGeom prst="roundRect">
            <a:avLst/>
          </a:prstGeom>
          <a:solidFill>
            <a:srgbClr val="196B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F6917E-C301-DE7B-A84A-F94D386FBA0A}"/>
              </a:ext>
            </a:extLst>
          </p:cNvPr>
          <p:cNvSpPr txBox="1"/>
          <p:nvPr/>
        </p:nvSpPr>
        <p:spPr>
          <a:xfrm>
            <a:off x="1992675" y="3561867"/>
            <a:ext cx="7805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Packaged Media</a:t>
            </a:r>
          </a:p>
        </p:txBody>
      </p:sp>
      <p:pic>
        <p:nvPicPr>
          <p:cNvPr id="14" name="Graphic 13" descr="Online Network outline">
            <a:extLst>
              <a:ext uri="{FF2B5EF4-FFF2-40B4-BE49-F238E27FC236}">
                <a16:creationId xmlns:a16="http://schemas.microsoft.com/office/drawing/2014/main" id="{EF30E2FA-16F0-30D8-A433-04E0852362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013430" y="1592056"/>
            <a:ext cx="1597421" cy="159742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CA4A0DC-3426-7252-8A46-023C036E7421}"/>
              </a:ext>
            </a:extLst>
          </p:cNvPr>
          <p:cNvGrpSpPr/>
          <p:nvPr/>
        </p:nvGrpSpPr>
        <p:grpSpPr>
          <a:xfrm>
            <a:off x="8973790" y="3555208"/>
            <a:ext cx="2057748" cy="1238054"/>
            <a:chOff x="8811271" y="3748872"/>
            <a:chExt cx="2057748" cy="1238054"/>
          </a:xfrm>
        </p:grpSpPr>
        <p:pic>
          <p:nvPicPr>
            <p:cNvPr id="16" name="Graphic 15" descr="Television with solid fill">
              <a:extLst>
                <a:ext uri="{FF2B5EF4-FFF2-40B4-BE49-F238E27FC236}">
                  <a16:creationId xmlns:a16="http://schemas.microsoft.com/office/drawing/2014/main" id="{7CB2DE29-0E2F-CA7B-90C0-41BE72DBE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811271" y="3748872"/>
              <a:ext cx="1238054" cy="1238054"/>
            </a:xfrm>
            <a:prstGeom prst="rect">
              <a:avLst/>
            </a:prstGeom>
          </p:spPr>
        </p:pic>
        <p:pic>
          <p:nvPicPr>
            <p:cNvPr id="18" name="Graphic 17" descr="Remote control with solid fill">
              <a:extLst>
                <a:ext uri="{FF2B5EF4-FFF2-40B4-BE49-F238E27FC236}">
                  <a16:creationId xmlns:a16="http://schemas.microsoft.com/office/drawing/2014/main" id="{13D9946A-3819-ECEE-3932-C163CA0F8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983763" y="3898872"/>
              <a:ext cx="885256" cy="885256"/>
            </a:xfrm>
            <a:prstGeom prst="rect">
              <a:avLst/>
            </a:prstGeom>
          </p:spPr>
        </p:pic>
      </p:grpSp>
      <p:pic>
        <p:nvPicPr>
          <p:cNvPr id="20" name="Graphic 19" descr="Satellite dish outline">
            <a:extLst>
              <a:ext uri="{FF2B5EF4-FFF2-40B4-BE49-F238E27FC236}">
                <a16:creationId xmlns:a16="http://schemas.microsoft.com/office/drawing/2014/main" id="{84D1CAC0-898E-B10C-8BEA-754A39A40A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257534" y="4715599"/>
            <a:ext cx="1553737" cy="155373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6A1F003-CBD3-D66D-8531-8859E975F64A}"/>
              </a:ext>
            </a:extLst>
          </p:cNvPr>
          <p:cNvSpPr txBox="1"/>
          <p:nvPr/>
        </p:nvSpPr>
        <p:spPr>
          <a:xfrm>
            <a:off x="9220200" y="3189477"/>
            <a:ext cx="1299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Social Media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E5EFF2-40BC-0440-AD51-0C1A3B1F77BC}"/>
              </a:ext>
            </a:extLst>
          </p:cNvPr>
          <p:cNvSpPr txBox="1"/>
          <p:nvPr/>
        </p:nvSpPr>
        <p:spPr>
          <a:xfrm>
            <a:off x="9162348" y="4693439"/>
            <a:ext cx="1299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WEB / VOD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94006C1-DFC9-D8FC-8644-43B65B4BAABE}"/>
              </a:ext>
            </a:extLst>
          </p:cNvPr>
          <p:cNvSpPr txBox="1"/>
          <p:nvPr/>
        </p:nvSpPr>
        <p:spPr>
          <a:xfrm>
            <a:off x="6834782" y="6210685"/>
            <a:ext cx="1976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Broadcast/ TV / NEWS</a:t>
            </a:r>
          </a:p>
        </p:txBody>
      </p:sp>
      <p:cxnSp>
        <p:nvCxnSpPr>
          <p:cNvPr id="26" name="Curved Connector 25">
            <a:extLst>
              <a:ext uri="{FF2B5EF4-FFF2-40B4-BE49-F238E27FC236}">
                <a16:creationId xmlns:a16="http://schemas.microsoft.com/office/drawing/2014/main" id="{4D471762-AE89-BD97-9F73-D1804CB5B338}"/>
              </a:ext>
            </a:extLst>
          </p:cNvPr>
          <p:cNvCxnSpPr/>
          <p:nvPr/>
        </p:nvCxnSpPr>
        <p:spPr>
          <a:xfrm flipV="1">
            <a:off x="6980663" y="2467266"/>
            <a:ext cx="2442117" cy="631138"/>
          </a:xfrm>
          <a:prstGeom prst="curvedConnector3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urved Connector 26">
            <a:extLst>
              <a:ext uri="{FF2B5EF4-FFF2-40B4-BE49-F238E27FC236}">
                <a16:creationId xmlns:a16="http://schemas.microsoft.com/office/drawing/2014/main" id="{4A41AF13-D362-D806-C378-E8EE29C4D817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6902142" y="3239281"/>
            <a:ext cx="2071648" cy="934954"/>
          </a:xfrm>
          <a:prstGeom prst="curvedConnector3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27">
            <a:extLst>
              <a:ext uri="{FF2B5EF4-FFF2-40B4-BE49-F238E27FC236}">
                <a16:creationId xmlns:a16="http://schemas.microsoft.com/office/drawing/2014/main" id="{394236EF-3899-216D-DC46-E213AAEC66F1}"/>
              </a:ext>
            </a:extLst>
          </p:cNvPr>
          <p:cNvCxnSpPr>
            <a:cxnSpLocks/>
          </p:cNvCxnSpPr>
          <p:nvPr/>
        </p:nvCxnSpPr>
        <p:spPr>
          <a:xfrm rot="16200000" flipH="1">
            <a:off x="6196177" y="3890529"/>
            <a:ext cx="1986782" cy="831127"/>
          </a:xfrm>
          <a:prstGeom prst="curvedConnector3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2860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53890</TotalTime>
  <Words>1825</Words>
  <Application>Microsoft Office PowerPoint</Application>
  <PresentationFormat>Widescreen</PresentationFormat>
  <Paragraphs>388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Chuck Buelow</dc:creator>
  <cp:lastModifiedBy>Shaludas MK</cp:lastModifiedBy>
  <cp:revision>91</cp:revision>
  <dcterms:created xsi:type="dcterms:W3CDTF">2023-07-20T14:39:04Z</dcterms:created>
  <dcterms:modified xsi:type="dcterms:W3CDTF">2024-07-26T19:30:39Z</dcterms:modified>
</cp:coreProperties>
</file>